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Tahom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imCNi9IblExnQN9f7qkF1RHV3E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DB42843-EA5F-48A2-96F3-0F63CFEE8F9C}">
  <a:tblStyle styleId="{CDB42843-EA5F-48A2-96F3-0F63CFEE8F9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Tahom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87" name="Google Shape;87;p1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92" name="Google Shape;92;p1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"/>
          <p:cNvSpPr/>
          <p:nvPr/>
        </p:nvSpPr>
        <p:spPr>
          <a:xfrm>
            <a:off x="3267793" y="2967335"/>
            <a:ext cx="565642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AGÊNCIA DE BACIA</a:t>
            </a:r>
            <a:endParaRPr/>
          </a:p>
        </p:txBody>
      </p:sp>
      <p:pic>
        <p:nvPicPr>
          <p:cNvPr id="97" name="Google Shape;9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200" y="361988"/>
            <a:ext cx="882015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10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252" name="Google Shape;252;p10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0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257" name="Google Shape;257;p10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61" name="Google Shape;261;p10"/>
          <p:cNvGraphicFramePr/>
          <p:nvPr/>
        </p:nvGraphicFramePr>
        <p:xfrm>
          <a:off x="225287" y="15770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{CDB42843-EA5F-48A2-96F3-0F63CFEE8F9C}</a:tableStyleId>
              </a:tblPr>
              <a:tblGrid>
                <a:gridCol w="5691800"/>
                <a:gridCol w="5691800"/>
              </a:tblGrid>
              <a:tr h="446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CBH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pt-PT" sz="1800">
                          <a:solidFill>
                            <a:srgbClr val="2F5496"/>
                          </a:solidFill>
                        </a:rPr>
                        <a:t>Agência/DELEGATÁRIA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</a:tr>
              <a:tr h="4466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Temas técnicos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 hMerge="1"/>
              </a:tr>
              <a:tr h="4210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5496"/>
                        </a:buClr>
                        <a:buSzPts val="7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DEBATER questões relacionadas a recursos hídricos.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4318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5496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222884" rtl="0" algn="l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>
                          <a:srgbClr val="2F5496"/>
                        </a:buClr>
                        <a:buSzPts val="7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ESCOLHER mecanismos e valores para a cobrança e encaminhar ao Conselho de Recursos Hídricos.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5496"/>
                        </a:buClr>
                        <a:buSzPts val="18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APROVAR o plano de aplicação dos recursos financeiros.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5496"/>
                        </a:buClr>
                        <a:buSzPts val="7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EA99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MANTER o balanço hídrico atualizado.</a:t>
                      </a:r>
                      <a:endParaRPr sz="1800" u="none" cap="none" strike="noStrike">
                        <a:solidFill>
                          <a:srgbClr val="EA99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310"/>
                        </a:spcBef>
                        <a:spcAft>
                          <a:spcPts val="0"/>
                        </a:spcAft>
                        <a:buClr>
                          <a:srgbClr val="2F5496"/>
                        </a:buClr>
                        <a:buSzPts val="7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EA99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MANTER o cadastro de usuários.</a:t>
                      </a:r>
                      <a:endParaRPr sz="1800" u="none" cap="none" strike="noStrike">
                        <a:solidFill>
                          <a:srgbClr val="EA99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305"/>
                        </a:spcBef>
                        <a:spcAft>
                          <a:spcPts val="0"/>
                        </a:spcAft>
                        <a:buClr>
                          <a:srgbClr val="2F5496"/>
                        </a:buClr>
                        <a:buSzPts val="7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EA999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GERIR o sistema de informações.</a:t>
                      </a:r>
                      <a:endParaRPr sz="1800" u="none" cap="none" strike="noStrike">
                        <a:solidFill>
                          <a:srgbClr val="EA999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310"/>
                        </a:spcBef>
                        <a:spcAft>
                          <a:spcPts val="0"/>
                        </a:spcAft>
                        <a:buClr>
                          <a:srgbClr val="2F5496"/>
                        </a:buClr>
                        <a:buSzPts val="7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PROMOVER estudos sobre a gestão dos recursos hídricos.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644525" rtl="0" algn="l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>
                          <a:srgbClr val="2F5496"/>
                        </a:buClr>
                        <a:buSzPts val="7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ANALISAR e EMITIR pareceres técnicos sobre investimentos.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250"/>
                        </a:spcBef>
                        <a:spcAft>
                          <a:spcPts val="0"/>
                        </a:spcAft>
                        <a:buClr>
                          <a:srgbClr val="2F5496"/>
                        </a:buClr>
                        <a:buSzPts val="700"/>
                        <a:buFont typeface="Arial"/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ESTUDAR e PROPOR alternativas para a cobrança pelo uso.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F5496"/>
                        </a:buClr>
                        <a:buSzPts val="1800"/>
                        <a:buFont typeface="Tahoma"/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PROPOR o plano de aplicação dos recursos financeiros</a:t>
                      </a: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62" name="Google Shape;26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11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270" name="Google Shape;270;p11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1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275" name="Google Shape;275;p11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79" name="Google Shape;279;p11"/>
          <p:cNvGraphicFramePr/>
          <p:nvPr/>
        </p:nvGraphicFramePr>
        <p:xfrm>
          <a:off x="583096" y="12958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{CDB42843-EA5F-48A2-96F3-0F63CFEE8F9C}</a:tableStyleId>
              </a:tblPr>
              <a:tblGrid>
                <a:gridCol w="5459900"/>
                <a:gridCol w="5459900"/>
              </a:tblGrid>
              <a:tr h="452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CBH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Agência/DELEGATÁRIA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</a:tr>
              <a:tr h="4525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Temas regulatórios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 hMerge="1"/>
              </a:tr>
              <a:tr h="44796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APROVAR o Plano de Recursos Hídricos, que inclui: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6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DEFINIR as prioridades de uso;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5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PROPOR as áreas sujeitas à restrição de uso;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582295" rtl="0" algn="just">
                        <a:lnSpc>
                          <a:spcPct val="101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DEFINIR metas quanto aos recursos hídricos (racionalização, qualidade e quantidade);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186055" rtl="0" algn="just">
                        <a:lnSpc>
                          <a:spcPct val="102000"/>
                        </a:lnSpc>
                        <a:spcBef>
                          <a:spcPts val="6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ESTABELECER os usos múltiplos para a definição das condições operativas de reservatórios.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ESCOLHER a alternativa de enquadramento e encaminhar ao Conselho de Recursos Hídricos.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ESCOLHER a alternativa para os usos não outorgáveis e encaminhar ao Conselho de Recursos Hídricos.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ELABORAR o Plano de Recursos Hídricos.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7310" marR="0" rtl="0" algn="just"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14605" rtl="0" algn="just">
                        <a:lnSpc>
                          <a:spcPct val="102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PROPOR alternativas para o enquadramento dos corpos d’água.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7945" marR="640715" rtl="0" algn="just">
                        <a:lnSpc>
                          <a:spcPct val="102000"/>
                        </a:lnSpc>
                        <a:spcBef>
                          <a:spcPts val="3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PROPOR alternativas para os usos não outorgáveis.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80" name="Google Shape;28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p12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288" name="Google Shape;288;p12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12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293" name="Google Shape;293;p12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2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2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97" name="Google Shape;297;p12"/>
          <p:cNvGraphicFramePr/>
          <p:nvPr/>
        </p:nvGraphicFramePr>
        <p:xfrm>
          <a:off x="303824" y="15723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{CDB42843-EA5F-48A2-96F3-0F63CFEE8F9C}</a:tableStyleId>
              </a:tblPr>
              <a:tblGrid>
                <a:gridCol w="5862950"/>
                <a:gridCol w="5862950"/>
              </a:tblGrid>
              <a:tr h="447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CBH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pt-PT" sz="1800">
                          <a:solidFill>
                            <a:srgbClr val="2F5496"/>
                          </a:solidFill>
                        </a:rPr>
                        <a:t>Agência/DELEGATÁRIA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</a:tr>
              <a:tr h="447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Atribuições de supervisão, execução e acompanhamento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 hMerge="1"/>
              </a:tr>
              <a:tr h="4213975">
                <a:tc>
                  <a:txBody>
                    <a:bodyPr/>
                    <a:lstStyle/>
                    <a:p>
                      <a:pPr indent="0" lvl="0" marL="0" marR="36322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ACOMPANHAR a execução do Plano de Recursos Hídricos e propor ajustes.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36322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335280" rtl="0" algn="just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APRECIAR proposta de contrato de gestão entre a  agência o órgão arrecadador</a:t>
                      </a: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2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ACOMPANHAR o cumprimento do contrato de gestão.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22860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AVALIAR o desempenho da agência de água.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IMPLEMENTAR o Plano de Recursos Hídricos.</a:t>
                      </a:r>
                      <a:endParaRPr b="1"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731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154305" rtl="0" algn="just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ELABORAR relatório de situação e avaliação do cumprimento das metas do Plano de Recursos Hídricos.</a:t>
                      </a:r>
                      <a:endParaRPr b="1"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7945" marR="154305" rtl="0" algn="just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368935" rtl="0" algn="just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CELEBRAR e EXECUTAR contrato de gestão com o organismo responsável pela arrecadação.</a:t>
                      </a:r>
                      <a:endParaRPr b="1"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7945" marR="368935" rtl="0" algn="just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ELABORAR o relatório de execução e a prestação de contas do contrato de gestão.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98" name="Google Shape;29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3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13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306" name="Google Shape;306;p13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3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311" name="Google Shape;311;p13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5" name="Google Shape;315;p13"/>
          <p:cNvSpPr txBox="1"/>
          <p:nvPr/>
        </p:nvSpPr>
        <p:spPr>
          <a:xfrm>
            <a:off x="882238" y="91832"/>
            <a:ext cx="11100900" cy="63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Ferramentas de Gestão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b="1" lang="pt-PT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Contrato de Gestão</a:t>
            </a:r>
            <a:endParaRPr/>
          </a:p>
          <a:p>
            <a:pPr indent="-190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b="1" lang="pt-PT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Plano de Aplicação Plurianual </a:t>
            </a:r>
            <a:r>
              <a:rPr lang="pt-PT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pt-PT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PAP</a:t>
            </a:r>
            <a:r>
              <a:rPr lang="pt-PT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190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b="1" lang="pt-PT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Plano de Execução Orçamentária Anual (POA)</a:t>
            </a:r>
            <a:endParaRPr b="1" sz="24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F5496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F5496"/>
              </a:solidFill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Arial"/>
              <a:buChar char="•"/>
            </a:pPr>
            <a:r>
              <a:rPr b="1" lang="pt-PT" sz="2400">
                <a:solidFill>
                  <a:srgbClr val="2F5496"/>
                </a:solidFill>
              </a:rPr>
              <a:t>Manual Operativo do plano (MOP) - Plano</a:t>
            </a:r>
            <a:endParaRPr b="1" sz="2400">
              <a:solidFill>
                <a:srgbClr val="2F5496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F5496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F5496"/>
              </a:solidFill>
            </a:endParaRPr>
          </a:p>
        </p:txBody>
      </p:sp>
      <p:pic>
        <p:nvPicPr>
          <p:cNvPr id="316" name="Google Shape;31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925" y="337973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14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324" name="Google Shape;324;p14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4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329" name="Google Shape;329;p14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14"/>
          <p:cNvSpPr txBox="1"/>
          <p:nvPr/>
        </p:nvSpPr>
        <p:spPr>
          <a:xfrm>
            <a:off x="837488" y="337982"/>
            <a:ext cx="11100987" cy="7171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Contrato de Gestão</a:t>
            </a:r>
            <a:r>
              <a:rPr lang="pt-PT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Ato administrativo que avalia o cumprimento de metas, segundo indicadores de desempenho, contidos no Plano de Trabalho.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Celebrado entre o Órgão Gestor e a agência, com a interveniência do Comitê de Bacia hidrográfica.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Normalmente, por meio deste instrumento, busca-se verificar a realização de resultados mensuráveis, concedendo, como contrapartida, maior autonomia gerencial, orçamentária e financeira à agência.</a:t>
            </a:r>
            <a:endParaRPr/>
          </a:p>
          <a:p>
            <a:pPr indent="-2032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Plano de trabalho: instrumento anexo ao Contrato de Gestão, onde estão previstos os indicadores com suas respectivas metas a serem cumpridas pela agência.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Grupo de Acompanhamento - GACG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</p:txBody>
      </p:sp>
      <p:pic>
        <p:nvPicPr>
          <p:cNvPr id="334" name="Google Shape;3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5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1" name="Google Shape;341;p15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342" name="Google Shape;342;p15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5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347" name="Google Shape;347;p15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1" name="Google Shape;351;p15"/>
          <p:cNvSpPr txBox="1"/>
          <p:nvPr/>
        </p:nvSpPr>
        <p:spPr>
          <a:xfrm>
            <a:off x="837488" y="337982"/>
            <a:ext cx="11100987" cy="6555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Plano de Aplicação Plurianual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Compete à agência propor ao Comitê de Bacia o plano de aplicação plurianual.</a:t>
            </a:r>
            <a:endParaRPr/>
          </a:p>
          <a:p>
            <a:pPr indent="-2032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 estratégia de utilização dos valores arrecadados é de responsabilidade do Comitê</a:t>
            </a:r>
            <a:endParaRPr/>
          </a:p>
          <a:p>
            <a:pPr indent="-2032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Deve guardar compatibilidade com as metas do plano de recursos hídricos da bacia hidrográfica.</a:t>
            </a:r>
            <a:endParaRPr/>
          </a:p>
          <a:p>
            <a:pPr indent="-2032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Deve contemplar despesas de custeio administrativo, as ações relacionadas às atividades do comitê de bacia hidrográfica e aquelas necessárias ao cumprimento do contrato de gestão.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Deve ser dimensionado tendo em vista a capacidade operacional da entidade </a:t>
            </a:r>
            <a:endParaRPr/>
          </a:p>
          <a:p>
            <a:pPr indent="-2032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Proposta deve ser aprovada em Plenário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</p:txBody>
      </p:sp>
      <p:pic>
        <p:nvPicPr>
          <p:cNvPr id="352" name="Google Shape;3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6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9" name="Google Shape;359;p16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360" name="Google Shape;360;p16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16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365" name="Google Shape;365;p16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6"/>
          <p:cNvSpPr txBox="1"/>
          <p:nvPr/>
        </p:nvSpPr>
        <p:spPr>
          <a:xfrm>
            <a:off x="837488" y="337982"/>
            <a:ext cx="11100987" cy="5539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Instrumento de orientação para alocação de recursos em estudos, projetos e ações elencados no Plano de Recursos Hídricos / Plano Diretor </a:t>
            </a:r>
            <a:endParaRPr/>
          </a:p>
          <a:p>
            <a:pPr indent="-2032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Horizonte plurianual, pelo prazo médio de 5 (cinco) anos. </a:t>
            </a:r>
            <a:endParaRPr/>
          </a:p>
          <a:p>
            <a:pPr indent="-2032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Ferramenta de planejamento e de apoio à gestão, com definição de estratégias, diretrizes e metas. </a:t>
            </a:r>
            <a:endParaRPr/>
          </a:p>
          <a:p>
            <a:pPr indent="-2032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Deve ser aprovado pelo Comitê.</a:t>
            </a:r>
            <a:endParaRPr/>
          </a:p>
          <a:p>
            <a:pPr indent="-203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</p:txBody>
      </p:sp>
      <p:pic>
        <p:nvPicPr>
          <p:cNvPr id="370" name="Google Shape;3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7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17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378" name="Google Shape;378;p17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" name="Google Shape;382;p17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383" name="Google Shape;383;p17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17"/>
          <p:cNvSpPr txBox="1"/>
          <p:nvPr/>
        </p:nvSpPr>
        <p:spPr>
          <a:xfrm>
            <a:off x="891592" y="324729"/>
            <a:ext cx="11100987" cy="5663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Plano de Execução Orçamentária Anual (POA)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Elaborado em conformidade com o PAP</a:t>
            </a:r>
            <a:endParaRPr/>
          </a:p>
          <a:p>
            <a:pPr indent="-203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Deve considerar a capacidade operacional e financeira da agência em executá-lo</a:t>
            </a:r>
            <a:endParaRPr/>
          </a:p>
          <a:p>
            <a:pPr indent="-203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Previsão anual dos recursos arrecadados e tendo em consideração os limites legais estabelecidos para os seus custos administrativos.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/>
          </a:p>
        </p:txBody>
      </p:sp>
      <p:pic>
        <p:nvPicPr>
          <p:cNvPr id="388" name="Google Shape;3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18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396" name="Google Shape;396;p18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18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401" name="Google Shape;401;p18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Google Shape;405;p18"/>
          <p:cNvSpPr txBox="1"/>
          <p:nvPr/>
        </p:nvSpPr>
        <p:spPr>
          <a:xfrm>
            <a:off x="837488" y="337982"/>
            <a:ext cx="111009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pic>
        <p:nvPicPr>
          <p:cNvPr id="406" name="Google Shape;4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75789" y="1476710"/>
            <a:ext cx="11436822" cy="406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19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415" name="Google Shape;415;p19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9" name="Google Shape;419;p19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420" name="Google Shape;420;p19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19"/>
          <p:cNvSpPr txBox="1"/>
          <p:nvPr/>
        </p:nvSpPr>
        <p:spPr>
          <a:xfrm>
            <a:off x="837488" y="337982"/>
            <a:ext cx="1110098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425" name="Google Shape;425;p19"/>
          <p:cNvSpPr txBox="1"/>
          <p:nvPr/>
        </p:nvSpPr>
        <p:spPr>
          <a:xfrm>
            <a:off x="384561" y="1278217"/>
            <a:ext cx="11220628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Cobrança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⮚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Nas Bacias onde há cobrança aprovada, os usos são cobrados conforme com os mecanismos e valores estabelecidos pelo respectivo Comitê de Bacia e aprovados pelo respectivo Conselho (Nacional/Estadual/DF).</a:t>
            </a:r>
            <a:endParaRPr/>
          </a:p>
          <a:p>
            <a:pPr indent="-1460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⮚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Do valor arrecadado: 100% dos valores arrecadados com a cobrança pelo uso de recursos hídricos serão aplicados na bacia hidrográfica em que foram gerados.</a:t>
            </a:r>
            <a:endParaRPr/>
          </a:p>
          <a:p>
            <a:pPr indent="-1460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Sendo: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Até 7,5% - Administrativo destinado para cobrir as despesas administrativas das Agências e Bacia Hidrográfica ou Entidade a ela equiparada.</a:t>
            </a:r>
            <a:endParaRPr/>
          </a:p>
          <a:p>
            <a:pPr indent="-2032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92,5% - Finalístico Destinado para o financiamento de estudos, programas, projetos e obras incluídos no Plano Diretor de Recursos Hídricos da Bacia Hidrográfica.</a:t>
            </a:r>
            <a:endParaRPr/>
          </a:p>
        </p:txBody>
      </p:sp>
      <p:pic>
        <p:nvPicPr>
          <p:cNvPr id="426" name="Google Shape;4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2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105" name="Google Shape;105;p2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110" name="Google Shape;110;p2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2"/>
          <p:cNvSpPr txBox="1"/>
          <p:nvPr>
            <p:ph idx="1" type="subTitle"/>
          </p:nvPr>
        </p:nvSpPr>
        <p:spPr>
          <a:xfrm>
            <a:off x="374043" y="1295853"/>
            <a:ext cx="11443913" cy="5562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None/>
            </a:pPr>
            <a:r>
              <a:rPr b="1"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Lei 9.433, de 08 de janeiro de 1997 – Lei das Águas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⮚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Criação do Sistema Nacional de Gerenciamento de Recursos Hídricos  (SINGREH) –responsável pela implementação da Política Nacional de Recursos Hídricos</a:t>
            </a:r>
            <a:endParaRPr/>
          </a:p>
          <a:p>
            <a:pPr indent="-2032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⮚"/>
            </a:pPr>
            <a:r>
              <a:rPr b="1"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Composição do SINGREH</a:t>
            </a: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:      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Conselho Nacional de Recursos Hídricos (CNRH)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Agência Nacional de Águas e Saneamento Básico (ANA)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Conselhos de Recursos Hídricos dos Estados e do DF (CERH/CRH)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Comitês de Bacias Hidrográficas (CBH)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Órgãos dos poderes públicos federal, estaduais, do Distrito Federal e municipais cujas competências se relacionem com  a gestão de recursos hídricos</a:t>
            </a:r>
            <a:endParaRPr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Agências de Água – ainda não constituídas por lei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15" name="Google Shape;1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200" y="115863"/>
            <a:ext cx="882015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3" name="Google Shape;433;p20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434" name="Google Shape;434;p20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20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439" name="Google Shape;439;p20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20"/>
          <p:cNvSpPr txBox="1"/>
          <p:nvPr/>
        </p:nvSpPr>
        <p:spPr>
          <a:xfrm>
            <a:off x="384561" y="1278217"/>
            <a:ext cx="1144963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⮚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Curiosidade: A legislação do Distrito Federal, Lei nº 2.725, de 13 de junho de 2001, prevê para o pagamento de despesas de implantação e custeio administrativo dos órgãos e entidades integrantes do Sistema de Gerenciamento de Recursos Hídricos do Distrito Federal, o limite de 10% por cento do total arrecadado.</a:t>
            </a:r>
            <a:endParaRPr b="1"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1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21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452" name="Google Shape;452;p21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21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457" name="Google Shape;457;p21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1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1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21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21"/>
          <p:cNvSpPr txBox="1"/>
          <p:nvPr/>
        </p:nvSpPr>
        <p:spPr>
          <a:xfrm>
            <a:off x="837488" y="337982"/>
            <a:ext cx="111009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sp>
        <p:nvSpPr>
          <p:cNvPr id="462" name="Google Shape;462;p21"/>
          <p:cNvSpPr txBox="1"/>
          <p:nvPr/>
        </p:nvSpPr>
        <p:spPr>
          <a:xfrm>
            <a:off x="384561" y="1278217"/>
            <a:ext cx="1122062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0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Relação entre organismos do Singreh e instrumentos da Política de Recursos Hídricos</a:t>
            </a:r>
            <a:endParaRPr/>
          </a:p>
        </p:txBody>
      </p:sp>
      <p:graphicFrame>
        <p:nvGraphicFramePr>
          <p:cNvPr id="463" name="Google Shape;463;p21"/>
          <p:cNvGraphicFramePr/>
          <p:nvPr/>
        </p:nvGraphicFramePr>
        <p:xfrm>
          <a:off x="245661" y="18382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{CDB42843-EA5F-48A2-96F3-0F63CFEE8F9C}</a:tableStyleId>
              </a:tblPr>
              <a:tblGrid>
                <a:gridCol w="1346600"/>
                <a:gridCol w="1626650"/>
                <a:gridCol w="2366050"/>
                <a:gridCol w="2424925"/>
                <a:gridCol w="2016625"/>
                <a:gridCol w="1911950"/>
              </a:tblGrid>
              <a:tr h="862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809" lvl="0" marL="56514" marR="59689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09" lvl="0" marL="56514" marR="59689" rtl="0" algn="ctr">
                        <a:lnSpc>
                          <a:spcPct val="103000"/>
                        </a:lnSpc>
                        <a:spcBef>
                          <a:spcPts val="7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PLANO DE RECURSOS HÍDRICOS DA BACIA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779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ENQUADRAMENTO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72390" lvl="0" marL="179705" marR="161925" rtl="0" algn="ctr">
                        <a:lnSpc>
                          <a:spcPct val="103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OUTORGA DE DIREITO DE USO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2385" lvl="0" marL="227965" marR="182245" rtl="0" algn="ctr">
                        <a:lnSpc>
                          <a:spcPct val="103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COBRANÇA PELO USO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indent="-634" lvl="0" marL="85090" marR="7874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634" lvl="0" marL="85090" marR="78740" rtl="0" algn="ctr">
                        <a:lnSpc>
                          <a:spcPct val="103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SISTEMA DE INFORMAÇÕES SOBRE RECURSOS HÍDRICOS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</a:tr>
              <a:tr h="1025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4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0960" marR="5778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CBH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82550" marR="89535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Aprova e acompanha a execução.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4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8763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Seleciona alternativa.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76835" marR="64770" rtl="0" algn="ctr">
                        <a:lnSpc>
                          <a:spcPct val="103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Estabelece prioridades de uso e aprova proposta de usos não outorgáveis.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66675" marR="63500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Propõe mecanismos e valores e define plano de aplicação dos recursos arrecadados</a:t>
                      </a:r>
                      <a:r>
                        <a:rPr baseline="30000"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</a:tr>
              <a:tr h="689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0960" marR="57785" rtl="0" algn="ctr">
                        <a:lnSpc>
                          <a:spcPct val="7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Regulador/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35" lvl="0" marL="65405" marR="7239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 ausência da agência de água, elabora, submete à aprovação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88265" marR="95250" rtl="0" algn="ctr">
                        <a:lnSpc>
                          <a:spcPct val="103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 comitê e executa.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5405" marR="64770" rtl="0" algn="ctr">
                        <a:lnSpc>
                          <a:spcPct val="103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Propõe alternativas e apoia a efetivação da proposta aprovada, na ausência da agência de água.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111125" marR="98425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Outorga direito de uso de acordo com as diretrizes do plano e o enquadramento, fiscalizando o cumprimento da outorga.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123190" marR="119379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Elabora estudos para decisão dos conselhos,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635" lvl="0" marL="78105" marR="73660" rtl="0" algn="ctr">
                        <a:lnSpc>
                          <a:spcPct val="103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arrecada e aplica os recursos, podendo transferi- los à agência de água</a:t>
                      </a:r>
                      <a:r>
                        <a:rPr baseline="30000"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49860" marR="14351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Implanta e gere sistemas estaduais e nacional.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</a:tr>
              <a:tr h="653225">
                <a:tc>
                  <a:txBody>
                    <a:bodyPr/>
                    <a:lstStyle/>
                    <a:p>
                      <a:pPr indent="0" lvl="0" marL="61595" marR="57785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outorgante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</a:tr>
              <a:tr h="446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1595" marR="57785" rtl="0" algn="ctr">
                        <a:lnSpc>
                          <a:spcPct val="74166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Agência de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635" lvl="0" marL="127635" marR="133985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Elabora, submete à aprovação do comitê e executa.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2539" lvl="0" marL="90805" marR="90170" rtl="0" algn="ctr">
                        <a:lnSpc>
                          <a:spcPct val="103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Propõe alternativas e apoia a efetivação da proposta aprovada.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71120" marR="59055" rtl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Elabora estudos para definição de regras de uso e para usos não outorgáveis.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148590" marR="144145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Propõe valores e mecanismos,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66675" marR="62230" rtl="0" algn="ctr">
                        <a:lnSpc>
                          <a:spcPct val="103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arrecada</a:t>
                      </a:r>
                      <a:r>
                        <a:rPr baseline="30000"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aplica e gere os recursos.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5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41910" lvl="0" marL="70485" marR="58420" rtl="0" algn="l">
                        <a:lnSpc>
                          <a:spcPct val="103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Implanta e gere sistema da bacia.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</a:tr>
              <a:tr h="413575">
                <a:tc>
                  <a:txBody>
                    <a:bodyPr/>
                    <a:lstStyle/>
                    <a:p>
                      <a:pPr indent="0" lvl="0" marL="61595" marR="57785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água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</a:tr>
              <a:tr h="238825">
                <a:tc>
                  <a:txBody>
                    <a:bodyPr/>
                    <a:lstStyle/>
                    <a:p>
                      <a:pPr indent="0" lvl="0" marL="60960" marR="57785" rtl="0" algn="ctr">
                        <a:lnSpc>
                          <a:spcPct val="741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88265" marR="95250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Regulamenta diretrizes gerais.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4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4986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Aprova alternativa.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71120" marR="59689" rtl="0" algn="ctr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Regulamenta diretrizes gerais e aprova usos não outorgáveis.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4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29908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Aprova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6D9F1"/>
                    </a:solidFill>
                  </a:tcPr>
                </a:tc>
              </a:tr>
              <a:tr h="151450">
                <a:tc>
                  <a:txBody>
                    <a:bodyPr/>
                    <a:lstStyle/>
                    <a:p>
                      <a:pPr indent="0" lvl="0" marL="60960" marR="57785" rtl="0" algn="ctr">
                        <a:lnSpc>
                          <a:spcPct val="6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Conselhos de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</a:tr>
              <a:tr h="151450">
                <a:tc>
                  <a:txBody>
                    <a:bodyPr/>
                    <a:lstStyle/>
                    <a:p>
                      <a:pPr indent="0" lvl="0" marL="60960" marR="57785" rtl="0" algn="ctr">
                        <a:lnSpc>
                          <a:spcPct val="6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Recursos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</a:tr>
              <a:tr h="210525">
                <a:tc>
                  <a:txBody>
                    <a:bodyPr/>
                    <a:lstStyle/>
                    <a:p>
                      <a:pPr indent="0" lvl="0" marL="60960" marR="57785" rtl="0" algn="ctr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Hídricos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DB3E2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</a:tr>
            </a:tbl>
          </a:graphicData>
        </a:graphic>
      </p:graphicFrame>
      <p:sp>
        <p:nvSpPr>
          <p:cNvPr id="464" name="Google Shape;464;p21"/>
          <p:cNvSpPr/>
          <p:nvPr/>
        </p:nvSpPr>
        <p:spPr>
          <a:xfrm>
            <a:off x="3259138" y="2154238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2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2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p22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473" name="Google Shape;473;p22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7" name="Google Shape;477;p22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478" name="Google Shape;478;p22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22"/>
          <p:cNvSpPr txBox="1"/>
          <p:nvPr/>
        </p:nvSpPr>
        <p:spPr>
          <a:xfrm>
            <a:off x="837488" y="337982"/>
            <a:ext cx="11100987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MATRIZ INSTITUCIONAL DO SISTEMA NACIONAL DE GERENCIAMENTO DE RECURSOS HÍDRICOS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grpSp>
        <p:nvGrpSpPr>
          <p:cNvPr id="483" name="Google Shape;483;p22"/>
          <p:cNvGrpSpPr/>
          <p:nvPr/>
        </p:nvGrpSpPr>
        <p:grpSpPr>
          <a:xfrm>
            <a:off x="1021144" y="1802295"/>
            <a:ext cx="10481742" cy="5010651"/>
            <a:chOff x="2058" y="-5196"/>
            <a:chExt cx="8693" cy="5121"/>
          </a:xfrm>
        </p:grpSpPr>
        <p:sp>
          <p:nvSpPr>
            <p:cNvPr id="484" name="Google Shape;484;p22"/>
            <p:cNvSpPr/>
            <p:nvPr/>
          </p:nvSpPr>
          <p:spPr>
            <a:xfrm>
              <a:off x="2069" y="-3979"/>
              <a:ext cx="8682" cy="3904"/>
            </a:xfrm>
            <a:custGeom>
              <a:rect b="b" l="l" r="r" t="t"/>
              <a:pathLst>
                <a:path extrusionOk="0" h="3904" w="8682">
                  <a:moveTo>
                    <a:pt x="8681" y="2919"/>
                  </a:moveTo>
                  <a:lnTo>
                    <a:pt x="8677" y="2755"/>
                  </a:lnTo>
                  <a:lnTo>
                    <a:pt x="8646" y="2671"/>
                  </a:lnTo>
                  <a:lnTo>
                    <a:pt x="8562" y="2640"/>
                  </a:lnTo>
                  <a:lnTo>
                    <a:pt x="8398" y="2635"/>
                  </a:lnTo>
                  <a:lnTo>
                    <a:pt x="284" y="2635"/>
                  </a:lnTo>
                  <a:lnTo>
                    <a:pt x="120" y="2640"/>
                  </a:lnTo>
                  <a:lnTo>
                    <a:pt x="36" y="2671"/>
                  </a:lnTo>
                  <a:lnTo>
                    <a:pt x="5" y="2755"/>
                  </a:lnTo>
                  <a:lnTo>
                    <a:pt x="0" y="2919"/>
                  </a:lnTo>
                  <a:lnTo>
                    <a:pt x="0" y="3620"/>
                  </a:lnTo>
                  <a:lnTo>
                    <a:pt x="5" y="3784"/>
                  </a:lnTo>
                  <a:lnTo>
                    <a:pt x="36" y="3868"/>
                  </a:lnTo>
                  <a:lnTo>
                    <a:pt x="120" y="3900"/>
                  </a:lnTo>
                  <a:lnTo>
                    <a:pt x="284" y="3904"/>
                  </a:lnTo>
                  <a:lnTo>
                    <a:pt x="8398" y="3904"/>
                  </a:lnTo>
                  <a:lnTo>
                    <a:pt x="8562" y="3900"/>
                  </a:lnTo>
                  <a:lnTo>
                    <a:pt x="8646" y="3868"/>
                  </a:lnTo>
                  <a:lnTo>
                    <a:pt x="8677" y="3784"/>
                  </a:lnTo>
                  <a:lnTo>
                    <a:pt x="8681" y="3620"/>
                  </a:lnTo>
                  <a:lnTo>
                    <a:pt x="8681" y="2919"/>
                  </a:lnTo>
                  <a:close/>
                  <a:moveTo>
                    <a:pt x="8681" y="1601"/>
                  </a:moveTo>
                  <a:lnTo>
                    <a:pt x="8677" y="1437"/>
                  </a:lnTo>
                  <a:lnTo>
                    <a:pt x="8646" y="1353"/>
                  </a:lnTo>
                  <a:lnTo>
                    <a:pt x="8562" y="1322"/>
                  </a:lnTo>
                  <a:lnTo>
                    <a:pt x="8398" y="1318"/>
                  </a:lnTo>
                  <a:lnTo>
                    <a:pt x="284" y="1318"/>
                  </a:lnTo>
                  <a:lnTo>
                    <a:pt x="120" y="1322"/>
                  </a:lnTo>
                  <a:lnTo>
                    <a:pt x="36" y="1353"/>
                  </a:lnTo>
                  <a:lnTo>
                    <a:pt x="5" y="1437"/>
                  </a:lnTo>
                  <a:lnTo>
                    <a:pt x="0" y="1601"/>
                  </a:lnTo>
                  <a:lnTo>
                    <a:pt x="0" y="2303"/>
                  </a:lnTo>
                  <a:lnTo>
                    <a:pt x="5" y="2467"/>
                  </a:lnTo>
                  <a:lnTo>
                    <a:pt x="36" y="2551"/>
                  </a:lnTo>
                  <a:lnTo>
                    <a:pt x="120" y="2582"/>
                  </a:lnTo>
                  <a:lnTo>
                    <a:pt x="284" y="2586"/>
                  </a:lnTo>
                  <a:lnTo>
                    <a:pt x="8398" y="2586"/>
                  </a:lnTo>
                  <a:lnTo>
                    <a:pt x="8562" y="2582"/>
                  </a:lnTo>
                  <a:lnTo>
                    <a:pt x="8646" y="2551"/>
                  </a:lnTo>
                  <a:lnTo>
                    <a:pt x="8677" y="2467"/>
                  </a:lnTo>
                  <a:lnTo>
                    <a:pt x="8681" y="2303"/>
                  </a:lnTo>
                  <a:lnTo>
                    <a:pt x="8681" y="1601"/>
                  </a:lnTo>
                  <a:close/>
                  <a:moveTo>
                    <a:pt x="8681" y="283"/>
                  </a:moveTo>
                  <a:lnTo>
                    <a:pt x="8677" y="120"/>
                  </a:lnTo>
                  <a:lnTo>
                    <a:pt x="8646" y="35"/>
                  </a:lnTo>
                  <a:lnTo>
                    <a:pt x="8562" y="4"/>
                  </a:lnTo>
                  <a:lnTo>
                    <a:pt x="8398" y="0"/>
                  </a:lnTo>
                  <a:lnTo>
                    <a:pt x="284" y="0"/>
                  </a:lnTo>
                  <a:lnTo>
                    <a:pt x="120" y="4"/>
                  </a:lnTo>
                  <a:lnTo>
                    <a:pt x="36" y="35"/>
                  </a:lnTo>
                  <a:lnTo>
                    <a:pt x="5" y="120"/>
                  </a:lnTo>
                  <a:lnTo>
                    <a:pt x="0" y="283"/>
                  </a:lnTo>
                  <a:lnTo>
                    <a:pt x="0" y="985"/>
                  </a:lnTo>
                  <a:lnTo>
                    <a:pt x="5" y="1149"/>
                  </a:lnTo>
                  <a:lnTo>
                    <a:pt x="36" y="1233"/>
                  </a:lnTo>
                  <a:lnTo>
                    <a:pt x="120" y="1264"/>
                  </a:lnTo>
                  <a:lnTo>
                    <a:pt x="284" y="1268"/>
                  </a:lnTo>
                  <a:lnTo>
                    <a:pt x="8398" y="1268"/>
                  </a:lnTo>
                  <a:lnTo>
                    <a:pt x="8562" y="1264"/>
                  </a:lnTo>
                  <a:lnTo>
                    <a:pt x="8646" y="1233"/>
                  </a:lnTo>
                  <a:lnTo>
                    <a:pt x="8677" y="1149"/>
                  </a:lnTo>
                  <a:lnTo>
                    <a:pt x="8681" y="985"/>
                  </a:lnTo>
                  <a:lnTo>
                    <a:pt x="8681" y="283"/>
                  </a:ln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2"/>
            <p:cNvSpPr/>
            <p:nvPr/>
          </p:nvSpPr>
          <p:spPr>
            <a:xfrm>
              <a:off x="2986" y="-3396"/>
              <a:ext cx="7669" cy="2678"/>
            </a:xfrm>
            <a:prstGeom prst="rect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6" name="Google Shape;486;p22"/>
            <p:cNvCxnSpPr/>
            <p:nvPr/>
          </p:nvCxnSpPr>
          <p:spPr>
            <a:xfrm>
              <a:off x="4018" y="-3293"/>
              <a:ext cx="0" cy="247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22"/>
            <p:cNvCxnSpPr/>
            <p:nvPr/>
          </p:nvCxnSpPr>
          <p:spPr>
            <a:xfrm>
              <a:off x="2976" y="-2057"/>
              <a:ext cx="7689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22"/>
            <p:cNvCxnSpPr/>
            <p:nvPr/>
          </p:nvCxnSpPr>
          <p:spPr>
            <a:xfrm>
              <a:off x="7758" y="-3293"/>
              <a:ext cx="0" cy="247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22"/>
            <p:cNvCxnSpPr/>
            <p:nvPr/>
          </p:nvCxnSpPr>
          <p:spPr>
            <a:xfrm>
              <a:off x="9652" y="-3293"/>
              <a:ext cx="0" cy="2472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22"/>
            <p:cNvCxnSpPr/>
            <p:nvPr/>
          </p:nvCxnSpPr>
          <p:spPr>
            <a:xfrm>
              <a:off x="5884" y="-3293"/>
              <a:ext cx="0" cy="122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1" name="Google Shape;491;p22"/>
            <p:cNvSpPr/>
            <p:nvPr/>
          </p:nvSpPr>
          <p:spPr>
            <a:xfrm>
              <a:off x="2058" y="-5196"/>
              <a:ext cx="8692" cy="1175"/>
            </a:xfrm>
            <a:custGeom>
              <a:rect b="b" l="l" r="r" t="t"/>
              <a:pathLst>
                <a:path extrusionOk="0" h="1175" w="8920">
                  <a:moveTo>
                    <a:pt x="8636" y="0"/>
                  </a:moveTo>
                  <a:lnTo>
                    <a:pt x="283" y="0"/>
                  </a:lnTo>
                  <a:lnTo>
                    <a:pt x="120" y="5"/>
                  </a:lnTo>
                  <a:lnTo>
                    <a:pt x="35" y="36"/>
                  </a:lnTo>
                  <a:lnTo>
                    <a:pt x="4" y="120"/>
                  </a:lnTo>
                  <a:lnTo>
                    <a:pt x="0" y="284"/>
                  </a:lnTo>
                  <a:lnTo>
                    <a:pt x="0" y="892"/>
                  </a:lnTo>
                  <a:lnTo>
                    <a:pt x="4" y="1056"/>
                  </a:lnTo>
                  <a:lnTo>
                    <a:pt x="35" y="1140"/>
                  </a:lnTo>
                  <a:lnTo>
                    <a:pt x="120" y="1171"/>
                  </a:lnTo>
                  <a:lnTo>
                    <a:pt x="283" y="1175"/>
                  </a:lnTo>
                  <a:lnTo>
                    <a:pt x="8636" y="1175"/>
                  </a:lnTo>
                  <a:lnTo>
                    <a:pt x="8800" y="1171"/>
                  </a:lnTo>
                  <a:lnTo>
                    <a:pt x="8884" y="1140"/>
                  </a:lnTo>
                  <a:lnTo>
                    <a:pt x="8915" y="1056"/>
                  </a:lnTo>
                  <a:lnTo>
                    <a:pt x="8919" y="892"/>
                  </a:lnTo>
                  <a:lnTo>
                    <a:pt x="8919" y="284"/>
                  </a:lnTo>
                  <a:lnTo>
                    <a:pt x="8915" y="120"/>
                  </a:lnTo>
                  <a:lnTo>
                    <a:pt x="8884" y="36"/>
                  </a:lnTo>
                  <a:lnTo>
                    <a:pt x="8800" y="5"/>
                  </a:lnTo>
                  <a:lnTo>
                    <a:pt x="8636" y="0"/>
                  </a:lnTo>
                  <a:close/>
                </a:path>
              </a:pathLst>
            </a:custGeom>
            <a:solidFill>
              <a:srgbClr val="DCDD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2"/>
            <p:cNvSpPr/>
            <p:nvPr/>
          </p:nvSpPr>
          <p:spPr>
            <a:xfrm>
              <a:off x="3156" y="-4997"/>
              <a:ext cx="1669" cy="777"/>
            </a:xfrm>
            <a:custGeom>
              <a:rect b="b" l="l" r="r" t="t"/>
              <a:pathLst>
                <a:path extrusionOk="0" h="777" w="1669">
                  <a:moveTo>
                    <a:pt x="1429" y="0"/>
                  </a:moveTo>
                  <a:lnTo>
                    <a:pt x="240" y="0"/>
                  </a:lnTo>
                  <a:lnTo>
                    <a:pt x="102" y="3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536"/>
                  </a:lnTo>
                  <a:lnTo>
                    <a:pt x="4" y="675"/>
                  </a:lnTo>
                  <a:lnTo>
                    <a:pt x="30" y="746"/>
                  </a:lnTo>
                  <a:lnTo>
                    <a:pt x="102" y="773"/>
                  </a:lnTo>
                  <a:lnTo>
                    <a:pt x="240" y="776"/>
                  </a:lnTo>
                  <a:lnTo>
                    <a:pt x="1429" y="776"/>
                  </a:lnTo>
                  <a:lnTo>
                    <a:pt x="1567" y="773"/>
                  </a:lnTo>
                  <a:lnTo>
                    <a:pt x="1639" y="746"/>
                  </a:lnTo>
                  <a:lnTo>
                    <a:pt x="1665" y="675"/>
                  </a:lnTo>
                  <a:lnTo>
                    <a:pt x="1669" y="536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7" y="3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C2DB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3156" y="-4997"/>
              <a:ext cx="1669" cy="777"/>
            </a:xfrm>
            <a:custGeom>
              <a:rect b="b" l="l" r="r" t="t"/>
              <a:pathLst>
                <a:path extrusionOk="0" h="777" w="1669">
                  <a:moveTo>
                    <a:pt x="240" y="0"/>
                  </a:moveTo>
                  <a:lnTo>
                    <a:pt x="102" y="3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536"/>
                  </a:lnTo>
                  <a:lnTo>
                    <a:pt x="4" y="675"/>
                  </a:lnTo>
                  <a:lnTo>
                    <a:pt x="30" y="746"/>
                  </a:lnTo>
                  <a:lnTo>
                    <a:pt x="102" y="773"/>
                  </a:lnTo>
                  <a:lnTo>
                    <a:pt x="240" y="776"/>
                  </a:lnTo>
                  <a:lnTo>
                    <a:pt x="1429" y="776"/>
                  </a:lnTo>
                  <a:lnTo>
                    <a:pt x="1567" y="773"/>
                  </a:lnTo>
                  <a:lnTo>
                    <a:pt x="1639" y="746"/>
                  </a:lnTo>
                  <a:lnTo>
                    <a:pt x="1665" y="675"/>
                  </a:lnTo>
                  <a:lnTo>
                    <a:pt x="1669" y="536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7" y="3"/>
                  </a:lnTo>
                  <a:lnTo>
                    <a:pt x="1429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3156" y="-982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1429" y="0"/>
                  </a:moveTo>
                  <a:lnTo>
                    <a:pt x="240" y="0"/>
                  </a:ln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2" y="543"/>
                  </a:lnTo>
                  <a:lnTo>
                    <a:pt x="240" y="547"/>
                  </a:lnTo>
                  <a:lnTo>
                    <a:pt x="1429" y="547"/>
                  </a:lnTo>
                  <a:lnTo>
                    <a:pt x="1567" y="543"/>
                  </a:lnTo>
                  <a:lnTo>
                    <a:pt x="1639" y="517"/>
                  </a:lnTo>
                  <a:lnTo>
                    <a:pt x="1665" y="446"/>
                  </a:lnTo>
                  <a:lnTo>
                    <a:pt x="1669" y="307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7" y="4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C2DB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3156" y="-982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240" y="0"/>
                  </a:move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2" y="543"/>
                  </a:lnTo>
                  <a:lnTo>
                    <a:pt x="240" y="547"/>
                  </a:lnTo>
                  <a:lnTo>
                    <a:pt x="1429" y="547"/>
                  </a:lnTo>
                  <a:lnTo>
                    <a:pt x="1567" y="543"/>
                  </a:lnTo>
                  <a:lnTo>
                    <a:pt x="1639" y="517"/>
                  </a:lnTo>
                  <a:lnTo>
                    <a:pt x="1665" y="446"/>
                  </a:lnTo>
                  <a:lnTo>
                    <a:pt x="1669" y="307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7" y="4"/>
                  </a:lnTo>
                  <a:lnTo>
                    <a:pt x="1429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3156" y="-2347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1429" y="0"/>
                  </a:moveTo>
                  <a:lnTo>
                    <a:pt x="240" y="0"/>
                  </a:ln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2" y="543"/>
                  </a:lnTo>
                  <a:lnTo>
                    <a:pt x="240" y="547"/>
                  </a:lnTo>
                  <a:lnTo>
                    <a:pt x="1429" y="547"/>
                  </a:lnTo>
                  <a:lnTo>
                    <a:pt x="1567" y="543"/>
                  </a:lnTo>
                  <a:lnTo>
                    <a:pt x="1639" y="517"/>
                  </a:lnTo>
                  <a:lnTo>
                    <a:pt x="1665" y="446"/>
                  </a:lnTo>
                  <a:lnTo>
                    <a:pt x="1669" y="307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7" y="4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C2DB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3156" y="-2347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240" y="0"/>
                  </a:move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2" y="543"/>
                  </a:lnTo>
                  <a:lnTo>
                    <a:pt x="240" y="547"/>
                  </a:lnTo>
                  <a:lnTo>
                    <a:pt x="1429" y="547"/>
                  </a:lnTo>
                  <a:lnTo>
                    <a:pt x="1567" y="543"/>
                  </a:lnTo>
                  <a:lnTo>
                    <a:pt x="1639" y="517"/>
                  </a:lnTo>
                  <a:lnTo>
                    <a:pt x="1665" y="446"/>
                  </a:lnTo>
                  <a:lnTo>
                    <a:pt x="1669" y="307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7" y="4"/>
                  </a:lnTo>
                  <a:lnTo>
                    <a:pt x="1429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3156" y="-3680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1429" y="0"/>
                  </a:moveTo>
                  <a:lnTo>
                    <a:pt x="240" y="0"/>
                  </a:ln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2" y="543"/>
                  </a:lnTo>
                  <a:lnTo>
                    <a:pt x="240" y="547"/>
                  </a:lnTo>
                  <a:lnTo>
                    <a:pt x="1429" y="547"/>
                  </a:lnTo>
                  <a:lnTo>
                    <a:pt x="1567" y="543"/>
                  </a:lnTo>
                  <a:lnTo>
                    <a:pt x="1639" y="517"/>
                  </a:lnTo>
                  <a:lnTo>
                    <a:pt x="1665" y="446"/>
                  </a:lnTo>
                  <a:lnTo>
                    <a:pt x="1669" y="307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7" y="4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C2DBE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3156" y="-3680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240" y="0"/>
                  </a:move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2" y="543"/>
                  </a:lnTo>
                  <a:lnTo>
                    <a:pt x="240" y="547"/>
                  </a:lnTo>
                  <a:lnTo>
                    <a:pt x="1429" y="547"/>
                  </a:lnTo>
                  <a:lnTo>
                    <a:pt x="1567" y="543"/>
                  </a:lnTo>
                  <a:lnTo>
                    <a:pt x="1639" y="517"/>
                  </a:lnTo>
                  <a:lnTo>
                    <a:pt x="1665" y="446"/>
                  </a:lnTo>
                  <a:lnTo>
                    <a:pt x="1669" y="307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7" y="4"/>
                  </a:lnTo>
                  <a:lnTo>
                    <a:pt x="1429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5040" y="-4997"/>
              <a:ext cx="1669" cy="777"/>
            </a:xfrm>
            <a:custGeom>
              <a:rect b="b" l="l" r="r" t="t"/>
              <a:pathLst>
                <a:path extrusionOk="0" h="777" w="1669">
                  <a:moveTo>
                    <a:pt x="1428" y="0"/>
                  </a:moveTo>
                  <a:lnTo>
                    <a:pt x="240" y="0"/>
                  </a:lnTo>
                  <a:lnTo>
                    <a:pt x="101" y="3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536"/>
                  </a:lnTo>
                  <a:lnTo>
                    <a:pt x="4" y="675"/>
                  </a:lnTo>
                  <a:lnTo>
                    <a:pt x="30" y="746"/>
                  </a:lnTo>
                  <a:lnTo>
                    <a:pt x="101" y="773"/>
                  </a:lnTo>
                  <a:lnTo>
                    <a:pt x="240" y="776"/>
                  </a:lnTo>
                  <a:lnTo>
                    <a:pt x="1428" y="776"/>
                  </a:lnTo>
                  <a:lnTo>
                    <a:pt x="1567" y="773"/>
                  </a:lnTo>
                  <a:lnTo>
                    <a:pt x="1638" y="746"/>
                  </a:lnTo>
                  <a:lnTo>
                    <a:pt x="1665" y="675"/>
                  </a:lnTo>
                  <a:lnTo>
                    <a:pt x="1668" y="536"/>
                  </a:lnTo>
                  <a:lnTo>
                    <a:pt x="1668" y="240"/>
                  </a:lnTo>
                  <a:lnTo>
                    <a:pt x="1665" y="101"/>
                  </a:lnTo>
                  <a:lnTo>
                    <a:pt x="1638" y="30"/>
                  </a:lnTo>
                  <a:lnTo>
                    <a:pt x="1567" y="3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rgbClr val="F269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5040" y="-4997"/>
              <a:ext cx="1669" cy="777"/>
            </a:xfrm>
            <a:custGeom>
              <a:rect b="b" l="l" r="r" t="t"/>
              <a:pathLst>
                <a:path extrusionOk="0" h="777" w="1669">
                  <a:moveTo>
                    <a:pt x="240" y="0"/>
                  </a:moveTo>
                  <a:lnTo>
                    <a:pt x="101" y="3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536"/>
                  </a:lnTo>
                  <a:lnTo>
                    <a:pt x="4" y="675"/>
                  </a:lnTo>
                  <a:lnTo>
                    <a:pt x="30" y="746"/>
                  </a:lnTo>
                  <a:lnTo>
                    <a:pt x="101" y="773"/>
                  </a:lnTo>
                  <a:lnTo>
                    <a:pt x="240" y="776"/>
                  </a:lnTo>
                  <a:lnTo>
                    <a:pt x="1428" y="776"/>
                  </a:lnTo>
                  <a:lnTo>
                    <a:pt x="1567" y="773"/>
                  </a:lnTo>
                  <a:lnTo>
                    <a:pt x="1638" y="746"/>
                  </a:lnTo>
                  <a:lnTo>
                    <a:pt x="1665" y="675"/>
                  </a:lnTo>
                  <a:lnTo>
                    <a:pt x="1668" y="536"/>
                  </a:lnTo>
                  <a:lnTo>
                    <a:pt x="1668" y="240"/>
                  </a:lnTo>
                  <a:lnTo>
                    <a:pt x="1665" y="101"/>
                  </a:lnTo>
                  <a:lnTo>
                    <a:pt x="1638" y="30"/>
                  </a:lnTo>
                  <a:lnTo>
                    <a:pt x="1567" y="3"/>
                  </a:lnTo>
                  <a:lnTo>
                    <a:pt x="1428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040" y="-2347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1428" y="0"/>
                  </a:moveTo>
                  <a:lnTo>
                    <a:pt x="240" y="0"/>
                  </a:lnTo>
                  <a:lnTo>
                    <a:pt x="101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1" y="543"/>
                  </a:lnTo>
                  <a:lnTo>
                    <a:pt x="240" y="547"/>
                  </a:lnTo>
                  <a:lnTo>
                    <a:pt x="1428" y="547"/>
                  </a:lnTo>
                  <a:lnTo>
                    <a:pt x="1567" y="543"/>
                  </a:lnTo>
                  <a:lnTo>
                    <a:pt x="1638" y="517"/>
                  </a:lnTo>
                  <a:lnTo>
                    <a:pt x="1665" y="446"/>
                  </a:lnTo>
                  <a:lnTo>
                    <a:pt x="1668" y="307"/>
                  </a:lnTo>
                  <a:lnTo>
                    <a:pt x="1668" y="240"/>
                  </a:lnTo>
                  <a:lnTo>
                    <a:pt x="1665" y="101"/>
                  </a:lnTo>
                  <a:lnTo>
                    <a:pt x="1638" y="30"/>
                  </a:lnTo>
                  <a:lnTo>
                    <a:pt x="1567" y="4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rgbClr val="FAAD7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5040" y="-2347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240" y="0"/>
                  </a:moveTo>
                  <a:lnTo>
                    <a:pt x="101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1" y="543"/>
                  </a:lnTo>
                  <a:lnTo>
                    <a:pt x="240" y="547"/>
                  </a:lnTo>
                  <a:lnTo>
                    <a:pt x="1428" y="547"/>
                  </a:lnTo>
                  <a:lnTo>
                    <a:pt x="1567" y="543"/>
                  </a:lnTo>
                  <a:lnTo>
                    <a:pt x="1638" y="517"/>
                  </a:lnTo>
                  <a:lnTo>
                    <a:pt x="1665" y="446"/>
                  </a:lnTo>
                  <a:lnTo>
                    <a:pt x="1668" y="307"/>
                  </a:lnTo>
                  <a:lnTo>
                    <a:pt x="1668" y="240"/>
                  </a:lnTo>
                  <a:lnTo>
                    <a:pt x="1665" y="101"/>
                  </a:lnTo>
                  <a:lnTo>
                    <a:pt x="1638" y="30"/>
                  </a:lnTo>
                  <a:lnTo>
                    <a:pt x="1567" y="4"/>
                  </a:lnTo>
                  <a:lnTo>
                    <a:pt x="1428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5040" y="-3680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1428" y="0"/>
                  </a:moveTo>
                  <a:lnTo>
                    <a:pt x="240" y="0"/>
                  </a:lnTo>
                  <a:lnTo>
                    <a:pt x="101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1" y="543"/>
                  </a:lnTo>
                  <a:lnTo>
                    <a:pt x="240" y="547"/>
                  </a:lnTo>
                  <a:lnTo>
                    <a:pt x="1428" y="547"/>
                  </a:lnTo>
                  <a:lnTo>
                    <a:pt x="1567" y="543"/>
                  </a:lnTo>
                  <a:lnTo>
                    <a:pt x="1638" y="517"/>
                  </a:lnTo>
                  <a:lnTo>
                    <a:pt x="1665" y="446"/>
                  </a:lnTo>
                  <a:lnTo>
                    <a:pt x="1668" y="307"/>
                  </a:lnTo>
                  <a:lnTo>
                    <a:pt x="1668" y="240"/>
                  </a:lnTo>
                  <a:lnTo>
                    <a:pt x="1665" y="101"/>
                  </a:lnTo>
                  <a:lnTo>
                    <a:pt x="1638" y="30"/>
                  </a:lnTo>
                  <a:lnTo>
                    <a:pt x="1567" y="4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rgbClr val="FAAD7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040" y="-3680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240" y="0"/>
                  </a:moveTo>
                  <a:lnTo>
                    <a:pt x="101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1" y="543"/>
                  </a:lnTo>
                  <a:lnTo>
                    <a:pt x="240" y="547"/>
                  </a:lnTo>
                  <a:lnTo>
                    <a:pt x="1428" y="547"/>
                  </a:lnTo>
                  <a:lnTo>
                    <a:pt x="1567" y="543"/>
                  </a:lnTo>
                  <a:lnTo>
                    <a:pt x="1638" y="517"/>
                  </a:lnTo>
                  <a:lnTo>
                    <a:pt x="1665" y="446"/>
                  </a:lnTo>
                  <a:lnTo>
                    <a:pt x="1668" y="307"/>
                  </a:lnTo>
                  <a:lnTo>
                    <a:pt x="1668" y="240"/>
                  </a:lnTo>
                  <a:lnTo>
                    <a:pt x="1665" y="101"/>
                  </a:lnTo>
                  <a:lnTo>
                    <a:pt x="1638" y="30"/>
                  </a:lnTo>
                  <a:lnTo>
                    <a:pt x="1567" y="4"/>
                  </a:lnTo>
                  <a:lnTo>
                    <a:pt x="1428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6923" y="-4997"/>
              <a:ext cx="1669" cy="777"/>
            </a:xfrm>
            <a:custGeom>
              <a:rect b="b" l="l" r="r" t="t"/>
              <a:pathLst>
                <a:path extrusionOk="0" h="777" w="1669">
                  <a:moveTo>
                    <a:pt x="1428" y="0"/>
                  </a:moveTo>
                  <a:lnTo>
                    <a:pt x="240" y="0"/>
                  </a:lnTo>
                  <a:lnTo>
                    <a:pt x="101" y="3"/>
                  </a:lnTo>
                  <a:lnTo>
                    <a:pt x="30" y="30"/>
                  </a:lnTo>
                  <a:lnTo>
                    <a:pt x="3" y="101"/>
                  </a:lnTo>
                  <a:lnTo>
                    <a:pt x="0" y="240"/>
                  </a:lnTo>
                  <a:lnTo>
                    <a:pt x="0" y="536"/>
                  </a:lnTo>
                  <a:lnTo>
                    <a:pt x="3" y="675"/>
                  </a:lnTo>
                  <a:lnTo>
                    <a:pt x="30" y="746"/>
                  </a:lnTo>
                  <a:lnTo>
                    <a:pt x="101" y="773"/>
                  </a:lnTo>
                  <a:lnTo>
                    <a:pt x="240" y="776"/>
                  </a:lnTo>
                  <a:lnTo>
                    <a:pt x="1428" y="776"/>
                  </a:lnTo>
                  <a:lnTo>
                    <a:pt x="1567" y="773"/>
                  </a:lnTo>
                  <a:lnTo>
                    <a:pt x="1638" y="746"/>
                  </a:lnTo>
                  <a:lnTo>
                    <a:pt x="1664" y="675"/>
                  </a:lnTo>
                  <a:lnTo>
                    <a:pt x="1668" y="536"/>
                  </a:lnTo>
                  <a:lnTo>
                    <a:pt x="1668" y="240"/>
                  </a:lnTo>
                  <a:lnTo>
                    <a:pt x="1664" y="101"/>
                  </a:lnTo>
                  <a:lnTo>
                    <a:pt x="1638" y="30"/>
                  </a:lnTo>
                  <a:lnTo>
                    <a:pt x="1567" y="3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rgbClr val="7A868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6923" y="-4997"/>
              <a:ext cx="1669" cy="777"/>
            </a:xfrm>
            <a:custGeom>
              <a:rect b="b" l="l" r="r" t="t"/>
              <a:pathLst>
                <a:path extrusionOk="0" h="777" w="1669">
                  <a:moveTo>
                    <a:pt x="240" y="0"/>
                  </a:moveTo>
                  <a:lnTo>
                    <a:pt x="101" y="3"/>
                  </a:lnTo>
                  <a:lnTo>
                    <a:pt x="30" y="30"/>
                  </a:lnTo>
                  <a:lnTo>
                    <a:pt x="3" y="101"/>
                  </a:lnTo>
                  <a:lnTo>
                    <a:pt x="0" y="240"/>
                  </a:lnTo>
                  <a:lnTo>
                    <a:pt x="0" y="536"/>
                  </a:lnTo>
                  <a:lnTo>
                    <a:pt x="3" y="675"/>
                  </a:lnTo>
                  <a:lnTo>
                    <a:pt x="30" y="746"/>
                  </a:lnTo>
                  <a:lnTo>
                    <a:pt x="101" y="773"/>
                  </a:lnTo>
                  <a:lnTo>
                    <a:pt x="240" y="776"/>
                  </a:lnTo>
                  <a:lnTo>
                    <a:pt x="1428" y="776"/>
                  </a:lnTo>
                  <a:lnTo>
                    <a:pt x="1567" y="773"/>
                  </a:lnTo>
                  <a:lnTo>
                    <a:pt x="1638" y="746"/>
                  </a:lnTo>
                  <a:lnTo>
                    <a:pt x="1664" y="675"/>
                  </a:lnTo>
                  <a:lnTo>
                    <a:pt x="1668" y="536"/>
                  </a:lnTo>
                  <a:lnTo>
                    <a:pt x="1668" y="240"/>
                  </a:lnTo>
                  <a:lnTo>
                    <a:pt x="1664" y="101"/>
                  </a:lnTo>
                  <a:lnTo>
                    <a:pt x="1638" y="30"/>
                  </a:lnTo>
                  <a:lnTo>
                    <a:pt x="1567" y="3"/>
                  </a:lnTo>
                  <a:lnTo>
                    <a:pt x="1428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6923" y="-3680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1428" y="0"/>
                  </a:moveTo>
                  <a:lnTo>
                    <a:pt x="240" y="0"/>
                  </a:lnTo>
                  <a:lnTo>
                    <a:pt x="101" y="4"/>
                  </a:lnTo>
                  <a:lnTo>
                    <a:pt x="30" y="30"/>
                  </a:lnTo>
                  <a:lnTo>
                    <a:pt x="3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3" y="446"/>
                  </a:lnTo>
                  <a:lnTo>
                    <a:pt x="30" y="517"/>
                  </a:lnTo>
                  <a:lnTo>
                    <a:pt x="101" y="543"/>
                  </a:lnTo>
                  <a:lnTo>
                    <a:pt x="240" y="547"/>
                  </a:lnTo>
                  <a:lnTo>
                    <a:pt x="1428" y="547"/>
                  </a:lnTo>
                  <a:lnTo>
                    <a:pt x="1567" y="543"/>
                  </a:lnTo>
                  <a:lnTo>
                    <a:pt x="1638" y="517"/>
                  </a:lnTo>
                  <a:lnTo>
                    <a:pt x="1664" y="446"/>
                  </a:lnTo>
                  <a:lnTo>
                    <a:pt x="1668" y="307"/>
                  </a:lnTo>
                  <a:lnTo>
                    <a:pt x="1668" y="240"/>
                  </a:lnTo>
                  <a:lnTo>
                    <a:pt x="1664" y="101"/>
                  </a:lnTo>
                  <a:lnTo>
                    <a:pt x="1638" y="30"/>
                  </a:lnTo>
                  <a:lnTo>
                    <a:pt x="1567" y="4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rgbClr val="BCC5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6923" y="-3680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240" y="0"/>
                  </a:moveTo>
                  <a:lnTo>
                    <a:pt x="101" y="4"/>
                  </a:lnTo>
                  <a:lnTo>
                    <a:pt x="30" y="30"/>
                  </a:lnTo>
                  <a:lnTo>
                    <a:pt x="3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3" y="446"/>
                  </a:lnTo>
                  <a:lnTo>
                    <a:pt x="30" y="517"/>
                  </a:lnTo>
                  <a:lnTo>
                    <a:pt x="101" y="543"/>
                  </a:lnTo>
                  <a:lnTo>
                    <a:pt x="240" y="547"/>
                  </a:lnTo>
                  <a:lnTo>
                    <a:pt x="1428" y="547"/>
                  </a:lnTo>
                  <a:lnTo>
                    <a:pt x="1567" y="543"/>
                  </a:lnTo>
                  <a:lnTo>
                    <a:pt x="1638" y="517"/>
                  </a:lnTo>
                  <a:lnTo>
                    <a:pt x="1664" y="446"/>
                  </a:lnTo>
                  <a:lnTo>
                    <a:pt x="1668" y="307"/>
                  </a:lnTo>
                  <a:lnTo>
                    <a:pt x="1668" y="240"/>
                  </a:lnTo>
                  <a:lnTo>
                    <a:pt x="1664" y="101"/>
                  </a:lnTo>
                  <a:lnTo>
                    <a:pt x="1638" y="30"/>
                  </a:lnTo>
                  <a:lnTo>
                    <a:pt x="1567" y="4"/>
                  </a:lnTo>
                  <a:lnTo>
                    <a:pt x="1428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6923" y="-2347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1428" y="0"/>
                  </a:moveTo>
                  <a:lnTo>
                    <a:pt x="240" y="0"/>
                  </a:lnTo>
                  <a:lnTo>
                    <a:pt x="101" y="4"/>
                  </a:lnTo>
                  <a:lnTo>
                    <a:pt x="30" y="30"/>
                  </a:lnTo>
                  <a:lnTo>
                    <a:pt x="3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3" y="446"/>
                  </a:lnTo>
                  <a:lnTo>
                    <a:pt x="30" y="517"/>
                  </a:lnTo>
                  <a:lnTo>
                    <a:pt x="101" y="543"/>
                  </a:lnTo>
                  <a:lnTo>
                    <a:pt x="240" y="547"/>
                  </a:lnTo>
                  <a:lnTo>
                    <a:pt x="1428" y="547"/>
                  </a:lnTo>
                  <a:lnTo>
                    <a:pt x="1567" y="543"/>
                  </a:lnTo>
                  <a:lnTo>
                    <a:pt x="1638" y="517"/>
                  </a:lnTo>
                  <a:lnTo>
                    <a:pt x="1664" y="446"/>
                  </a:lnTo>
                  <a:lnTo>
                    <a:pt x="1668" y="307"/>
                  </a:lnTo>
                  <a:lnTo>
                    <a:pt x="1668" y="240"/>
                  </a:lnTo>
                  <a:lnTo>
                    <a:pt x="1664" y="101"/>
                  </a:lnTo>
                  <a:lnTo>
                    <a:pt x="1638" y="30"/>
                  </a:lnTo>
                  <a:lnTo>
                    <a:pt x="1567" y="4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rgbClr val="BCC5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6923" y="-2347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240" y="0"/>
                  </a:moveTo>
                  <a:lnTo>
                    <a:pt x="101" y="4"/>
                  </a:lnTo>
                  <a:lnTo>
                    <a:pt x="30" y="30"/>
                  </a:lnTo>
                  <a:lnTo>
                    <a:pt x="3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3" y="446"/>
                  </a:lnTo>
                  <a:lnTo>
                    <a:pt x="30" y="517"/>
                  </a:lnTo>
                  <a:lnTo>
                    <a:pt x="101" y="543"/>
                  </a:lnTo>
                  <a:lnTo>
                    <a:pt x="240" y="547"/>
                  </a:lnTo>
                  <a:lnTo>
                    <a:pt x="1428" y="547"/>
                  </a:lnTo>
                  <a:lnTo>
                    <a:pt x="1567" y="543"/>
                  </a:lnTo>
                  <a:lnTo>
                    <a:pt x="1638" y="517"/>
                  </a:lnTo>
                  <a:lnTo>
                    <a:pt x="1664" y="446"/>
                  </a:lnTo>
                  <a:lnTo>
                    <a:pt x="1668" y="307"/>
                  </a:lnTo>
                  <a:lnTo>
                    <a:pt x="1668" y="240"/>
                  </a:lnTo>
                  <a:lnTo>
                    <a:pt x="1664" y="101"/>
                  </a:lnTo>
                  <a:lnTo>
                    <a:pt x="1638" y="30"/>
                  </a:lnTo>
                  <a:lnTo>
                    <a:pt x="1567" y="4"/>
                  </a:lnTo>
                  <a:lnTo>
                    <a:pt x="1428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6923" y="-982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1428" y="0"/>
                  </a:moveTo>
                  <a:lnTo>
                    <a:pt x="240" y="0"/>
                  </a:lnTo>
                  <a:lnTo>
                    <a:pt x="101" y="4"/>
                  </a:lnTo>
                  <a:lnTo>
                    <a:pt x="30" y="30"/>
                  </a:lnTo>
                  <a:lnTo>
                    <a:pt x="3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3" y="446"/>
                  </a:lnTo>
                  <a:lnTo>
                    <a:pt x="30" y="517"/>
                  </a:lnTo>
                  <a:lnTo>
                    <a:pt x="101" y="543"/>
                  </a:lnTo>
                  <a:lnTo>
                    <a:pt x="240" y="547"/>
                  </a:lnTo>
                  <a:lnTo>
                    <a:pt x="1428" y="547"/>
                  </a:lnTo>
                  <a:lnTo>
                    <a:pt x="1567" y="543"/>
                  </a:lnTo>
                  <a:lnTo>
                    <a:pt x="1638" y="517"/>
                  </a:lnTo>
                  <a:lnTo>
                    <a:pt x="1664" y="446"/>
                  </a:lnTo>
                  <a:lnTo>
                    <a:pt x="1668" y="307"/>
                  </a:lnTo>
                  <a:lnTo>
                    <a:pt x="1668" y="240"/>
                  </a:lnTo>
                  <a:lnTo>
                    <a:pt x="1664" y="101"/>
                  </a:lnTo>
                  <a:lnTo>
                    <a:pt x="1638" y="30"/>
                  </a:lnTo>
                  <a:lnTo>
                    <a:pt x="1567" y="4"/>
                  </a:lnTo>
                  <a:lnTo>
                    <a:pt x="1428" y="0"/>
                  </a:lnTo>
                  <a:close/>
                </a:path>
              </a:pathLst>
            </a:custGeom>
            <a:solidFill>
              <a:srgbClr val="BCC5C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6923" y="-982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240" y="0"/>
                  </a:moveTo>
                  <a:lnTo>
                    <a:pt x="101" y="4"/>
                  </a:lnTo>
                  <a:lnTo>
                    <a:pt x="30" y="30"/>
                  </a:lnTo>
                  <a:lnTo>
                    <a:pt x="3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3" y="446"/>
                  </a:lnTo>
                  <a:lnTo>
                    <a:pt x="30" y="517"/>
                  </a:lnTo>
                  <a:lnTo>
                    <a:pt x="101" y="543"/>
                  </a:lnTo>
                  <a:lnTo>
                    <a:pt x="240" y="547"/>
                  </a:lnTo>
                  <a:lnTo>
                    <a:pt x="1428" y="547"/>
                  </a:lnTo>
                  <a:lnTo>
                    <a:pt x="1567" y="543"/>
                  </a:lnTo>
                  <a:lnTo>
                    <a:pt x="1638" y="517"/>
                  </a:lnTo>
                  <a:lnTo>
                    <a:pt x="1664" y="446"/>
                  </a:lnTo>
                  <a:lnTo>
                    <a:pt x="1668" y="307"/>
                  </a:lnTo>
                  <a:lnTo>
                    <a:pt x="1668" y="240"/>
                  </a:lnTo>
                  <a:lnTo>
                    <a:pt x="1664" y="101"/>
                  </a:lnTo>
                  <a:lnTo>
                    <a:pt x="1638" y="30"/>
                  </a:lnTo>
                  <a:lnTo>
                    <a:pt x="1567" y="4"/>
                  </a:lnTo>
                  <a:lnTo>
                    <a:pt x="1428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8807" y="-4997"/>
              <a:ext cx="1669" cy="777"/>
            </a:xfrm>
            <a:custGeom>
              <a:rect b="b" l="l" r="r" t="t"/>
              <a:pathLst>
                <a:path extrusionOk="0" h="777" w="1669">
                  <a:moveTo>
                    <a:pt x="1429" y="0"/>
                  </a:moveTo>
                  <a:lnTo>
                    <a:pt x="240" y="0"/>
                  </a:lnTo>
                  <a:lnTo>
                    <a:pt x="102" y="3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536"/>
                  </a:lnTo>
                  <a:lnTo>
                    <a:pt x="4" y="675"/>
                  </a:lnTo>
                  <a:lnTo>
                    <a:pt x="30" y="746"/>
                  </a:lnTo>
                  <a:lnTo>
                    <a:pt x="102" y="773"/>
                  </a:lnTo>
                  <a:lnTo>
                    <a:pt x="240" y="776"/>
                  </a:lnTo>
                  <a:lnTo>
                    <a:pt x="1429" y="776"/>
                  </a:lnTo>
                  <a:lnTo>
                    <a:pt x="1568" y="773"/>
                  </a:lnTo>
                  <a:lnTo>
                    <a:pt x="1639" y="746"/>
                  </a:lnTo>
                  <a:lnTo>
                    <a:pt x="1665" y="675"/>
                  </a:lnTo>
                  <a:lnTo>
                    <a:pt x="1669" y="536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8" y="3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8807" y="-4997"/>
              <a:ext cx="1669" cy="777"/>
            </a:xfrm>
            <a:custGeom>
              <a:rect b="b" l="l" r="r" t="t"/>
              <a:pathLst>
                <a:path extrusionOk="0" h="777" w="1669">
                  <a:moveTo>
                    <a:pt x="240" y="0"/>
                  </a:moveTo>
                  <a:lnTo>
                    <a:pt x="102" y="3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536"/>
                  </a:lnTo>
                  <a:lnTo>
                    <a:pt x="4" y="675"/>
                  </a:lnTo>
                  <a:lnTo>
                    <a:pt x="30" y="746"/>
                  </a:lnTo>
                  <a:lnTo>
                    <a:pt x="102" y="773"/>
                  </a:lnTo>
                  <a:lnTo>
                    <a:pt x="240" y="776"/>
                  </a:lnTo>
                  <a:lnTo>
                    <a:pt x="1429" y="776"/>
                  </a:lnTo>
                  <a:lnTo>
                    <a:pt x="1568" y="773"/>
                  </a:lnTo>
                  <a:lnTo>
                    <a:pt x="1639" y="746"/>
                  </a:lnTo>
                  <a:lnTo>
                    <a:pt x="1665" y="675"/>
                  </a:lnTo>
                  <a:lnTo>
                    <a:pt x="1669" y="536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8" y="3"/>
                  </a:lnTo>
                  <a:lnTo>
                    <a:pt x="1429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8807" y="-3680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1429" y="0"/>
                  </a:moveTo>
                  <a:lnTo>
                    <a:pt x="240" y="0"/>
                  </a:ln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2" y="543"/>
                  </a:lnTo>
                  <a:lnTo>
                    <a:pt x="240" y="547"/>
                  </a:lnTo>
                  <a:lnTo>
                    <a:pt x="1429" y="547"/>
                  </a:lnTo>
                  <a:lnTo>
                    <a:pt x="1568" y="543"/>
                  </a:lnTo>
                  <a:lnTo>
                    <a:pt x="1639" y="517"/>
                  </a:lnTo>
                  <a:lnTo>
                    <a:pt x="1665" y="446"/>
                  </a:lnTo>
                  <a:lnTo>
                    <a:pt x="1669" y="307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8" y="4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DC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8807" y="-3680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240" y="0"/>
                  </a:move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2" y="543"/>
                  </a:lnTo>
                  <a:lnTo>
                    <a:pt x="240" y="547"/>
                  </a:lnTo>
                  <a:lnTo>
                    <a:pt x="1429" y="547"/>
                  </a:lnTo>
                  <a:lnTo>
                    <a:pt x="1568" y="543"/>
                  </a:lnTo>
                  <a:lnTo>
                    <a:pt x="1639" y="517"/>
                  </a:lnTo>
                  <a:lnTo>
                    <a:pt x="1665" y="446"/>
                  </a:lnTo>
                  <a:lnTo>
                    <a:pt x="1669" y="307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8" y="4"/>
                  </a:lnTo>
                  <a:lnTo>
                    <a:pt x="1429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8807" y="-2347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1429" y="0"/>
                  </a:moveTo>
                  <a:lnTo>
                    <a:pt x="240" y="0"/>
                  </a:ln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2" y="543"/>
                  </a:lnTo>
                  <a:lnTo>
                    <a:pt x="240" y="547"/>
                  </a:lnTo>
                  <a:lnTo>
                    <a:pt x="1429" y="547"/>
                  </a:lnTo>
                  <a:lnTo>
                    <a:pt x="1568" y="543"/>
                  </a:lnTo>
                  <a:lnTo>
                    <a:pt x="1639" y="517"/>
                  </a:lnTo>
                  <a:lnTo>
                    <a:pt x="1665" y="446"/>
                  </a:lnTo>
                  <a:lnTo>
                    <a:pt x="1669" y="307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8" y="4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DC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8807" y="-2347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240" y="0"/>
                  </a:move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2" y="543"/>
                  </a:lnTo>
                  <a:lnTo>
                    <a:pt x="240" y="547"/>
                  </a:lnTo>
                  <a:lnTo>
                    <a:pt x="1429" y="547"/>
                  </a:lnTo>
                  <a:lnTo>
                    <a:pt x="1568" y="543"/>
                  </a:lnTo>
                  <a:lnTo>
                    <a:pt x="1639" y="517"/>
                  </a:lnTo>
                  <a:lnTo>
                    <a:pt x="1665" y="446"/>
                  </a:lnTo>
                  <a:lnTo>
                    <a:pt x="1669" y="307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8" y="4"/>
                  </a:lnTo>
                  <a:lnTo>
                    <a:pt x="1429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8807" y="-982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1429" y="0"/>
                  </a:moveTo>
                  <a:lnTo>
                    <a:pt x="240" y="0"/>
                  </a:ln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2" y="543"/>
                  </a:lnTo>
                  <a:lnTo>
                    <a:pt x="240" y="547"/>
                  </a:lnTo>
                  <a:lnTo>
                    <a:pt x="1429" y="547"/>
                  </a:lnTo>
                  <a:lnTo>
                    <a:pt x="1568" y="543"/>
                  </a:lnTo>
                  <a:lnTo>
                    <a:pt x="1639" y="517"/>
                  </a:lnTo>
                  <a:lnTo>
                    <a:pt x="1665" y="446"/>
                  </a:lnTo>
                  <a:lnTo>
                    <a:pt x="1669" y="307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8" y="4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FDC7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8807" y="-982"/>
              <a:ext cx="1669" cy="548"/>
            </a:xfrm>
            <a:custGeom>
              <a:rect b="b" l="l" r="r" t="t"/>
              <a:pathLst>
                <a:path extrusionOk="0" h="548" w="1669">
                  <a:moveTo>
                    <a:pt x="240" y="0"/>
                  </a:moveTo>
                  <a:lnTo>
                    <a:pt x="102" y="4"/>
                  </a:lnTo>
                  <a:lnTo>
                    <a:pt x="30" y="30"/>
                  </a:lnTo>
                  <a:lnTo>
                    <a:pt x="4" y="101"/>
                  </a:lnTo>
                  <a:lnTo>
                    <a:pt x="0" y="240"/>
                  </a:lnTo>
                  <a:lnTo>
                    <a:pt x="0" y="307"/>
                  </a:lnTo>
                  <a:lnTo>
                    <a:pt x="4" y="446"/>
                  </a:lnTo>
                  <a:lnTo>
                    <a:pt x="30" y="517"/>
                  </a:lnTo>
                  <a:lnTo>
                    <a:pt x="102" y="543"/>
                  </a:lnTo>
                  <a:lnTo>
                    <a:pt x="240" y="547"/>
                  </a:lnTo>
                  <a:lnTo>
                    <a:pt x="1429" y="547"/>
                  </a:lnTo>
                  <a:lnTo>
                    <a:pt x="1568" y="543"/>
                  </a:lnTo>
                  <a:lnTo>
                    <a:pt x="1639" y="517"/>
                  </a:lnTo>
                  <a:lnTo>
                    <a:pt x="1665" y="446"/>
                  </a:lnTo>
                  <a:lnTo>
                    <a:pt x="1669" y="307"/>
                  </a:lnTo>
                  <a:lnTo>
                    <a:pt x="1669" y="240"/>
                  </a:lnTo>
                  <a:lnTo>
                    <a:pt x="1665" y="101"/>
                  </a:lnTo>
                  <a:lnTo>
                    <a:pt x="1639" y="30"/>
                  </a:lnTo>
                  <a:lnTo>
                    <a:pt x="1568" y="4"/>
                  </a:lnTo>
                  <a:lnTo>
                    <a:pt x="1429" y="0"/>
                  </a:lnTo>
                  <a:lnTo>
                    <a:pt x="24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2"/>
            <p:cNvSpPr txBox="1"/>
            <p:nvPr/>
          </p:nvSpPr>
          <p:spPr>
            <a:xfrm>
              <a:off x="3366" y="-4863"/>
              <a:ext cx="1268" cy="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11430" rtl="0" algn="ctr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FORMULAÇÃO E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11430" rtl="0" algn="ctr">
                <a:lnSpc>
                  <a:spcPct val="110000"/>
                </a:lnSpc>
                <a:spcBef>
                  <a:spcPts val="4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DELIBERAÇÃO SOBRE POLÍTICAS DE RECURSOS HÍDRICOS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2"/>
            <p:cNvSpPr txBox="1"/>
            <p:nvPr/>
          </p:nvSpPr>
          <p:spPr>
            <a:xfrm>
              <a:off x="5338" y="-4793"/>
              <a:ext cx="1094" cy="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12700" marR="23495" rtl="0" algn="ctr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FORMULAÇÃO DE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11430" rtl="0" algn="ctr">
                <a:lnSpc>
                  <a:spcPct val="110000"/>
                </a:lnSpc>
                <a:spcBef>
                  <a:spcPts val="45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POLÍTICAS GOVERNAMENTAIS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2"/>
            <p:cNvSpPr txBox="1"/>
            <p:nvPr/>
          </p:nvSpPr>
          <p:spPr>
            <a:xfrm>
              <a:off x="7379" y="-4723"/>
              <a:ext cx="778" cy="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40005" marR="0" rtl="0" algn="l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APOIO AOS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5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COLEGIADOS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2"/>
            <p:cNvSpPr txBox="1"/>
            <p:nvPr/>
          </p:nvSpPr>
          <p:spPr>
            <a:xfrm>
              <a:off x="9063" y="-4723"/>
              <a:ext cx="1218" cy="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11430" rtl="0" algn="ctr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APOIO TÉCNICO (T) E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10795" rtl="0" algn="ctr">
                <a:lnSpc>
                  <a:spcPct val="100000"/>
                </a:lnSpc>
                <a:spcBef>
                  <a:spcPts val="6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REGULAÇÃO (R)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2"/>
            <p:cNvSpPr txBox="1"/>
            <p:nvPr/>
          </p:nvSpPr>
          <p:spPr>
            <a:xfrm>
              <a:off x="2170" y="-3471"/>
              <a:ext cx="721" cy="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Nacional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2"/>
            <p:cNvSpPr txBox="1"/>
            <p:nvPr/>
          </p:nvSpPr>
          <p:spPr>
            <a:xfrm>
              <a:off x="3507" y="-3451"/>
              <a:ext cx="986" cy="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Conselho Nacional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2"/>
            <p:cNvSpPr txBox="1"/>
            <p:nvPr/>
          </p:nvSpPr>
          <p:spPr>
            <a:xfrm>
              <a:off x="5744" y="-3451"/>
              <a:ext cx="287" cy="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MMA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2"/>
            <p:cNvSpPr txBox="1"/>
            <p:nvPr/>
          </p:nvSpPr>
          <p:spPr>
            <a:xfrm>
              <a:off x="7420" y="-3451"/>
              <a:ext cx="703" cy="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SRHU e ANA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2"/>
            <p:cNvSpPr txBox="1"/>
            <p:nvPr/>
          </p:nvSpPr>
          <p:spPr>
            <a:xfrm>
              <a:off x="9429" y="-3521"/>
              <a:ext cx="377" cy="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40005" marR="0" rtl="0" algn="l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(T e R)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2"/>
            <p:cNvSpPr txBox="1"/>
            <p:nvPr/>
          </p:nvSpPr>
          <p:spPr>
            <a:xfrm>
              <a:off x="2170" y="-2119"/>
              <a:ext cx="721" cy="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Estadual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2"/>
            <p:cNvSpPr txBox="1"/>
            <p:nvPr/>
          </p:nvSpPr>
          <p:spPr>
            <a:xfrm>
              <a:off x="3450" y="-2118"/>
              <a:ext cx="1102" cy="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Conselhos Estaduais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2"/>
            <p:cNvSpPr txBox="1"/>
            <p:nvPr/>
          </p:nvSpPr>
          <p:spPr>
            <a:xfrm>
              <a:off x="5307" y="-2124"/>
              <a:ext cx="1154" cy="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Secretarias de Estado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2"/>
            <p:cNvSpPr txBox="1"/>
            <p:nvPr/>
          </p:nvSpPr>
          <p:spPr>
            <a:xfrm>
              <a:off x="7252" y="-2194"/>
              <a:ext cx="1032" cy="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11430" rtl="0" algn="ctr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Órgãos de recursos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11430" rtl="0" algn="ctr">
                <a:lnSpc>
                  <a:spcPct val="100000"/>
                </a:lnSpc>
                <a:spcBef>
                  <a:spcPts val="6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hídricos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2"/>
            <p:cNvSpPr txBox="1"/>
            <p:nvPr/>
          </p:nvSpPr>
          <p:spPr>
            <a:xfrm>
              <a:off x="9136" y="-2194"/>
              <a:ext cx="1032" cy="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11430" rtl="0" algn="ctr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Órgãos de recursos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11430" rtl="0" algn="ctr">
                <a:lnSpc>
                  <a:spcPct val="100000"/>
                </a:lnSpc>
                <a:spcBef>
                  <a:spcPts val="6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hídricos (T e R)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2"/>
            <p:cNvSpPr txBox="1"/>
            <p:nvPr/>
          </p:nvSpPr>
          <p:spPr>
            <a:xfrm>
              <a:off x="2296" y="-768"/>
              <a:ext cx="469" cy="1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Bacia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2"/>
            <p:cNvSpPr txBox="1"/>
            <p:nvPr/>
          </p:nvSpPr>
          <p:spPr>
            <a:xfrm>
              <a:off x="3539" y="-747"/>
              <a:ext cx="923" cy="1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Comitês de Bacia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2"/>
            <p:cNvSpPr txBox="1"/>
            <p:nvPr/>
          </p:nvSpPr>
          <p:spPr>
            <a:xfrm>
              <a:off x="7172" y="-817"/>
              <a:ext cx="1193" cy="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Secretarias Executivas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26669" marR="0" rtl="0" algn="l">
                <a:lnSpc>
                  <a:spcPct val="100000"/>
                </a:lnSpc>
                <a:spcBef>
                  <a:spcPts val="6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ou Agências de Água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2"/>
            <p:cNvSpPr txBox="1"/>
            <p:nvPr/>
          </p:nvSpPr>
          <p:spPr>
            <a:xfrm>
              <a:off x="9175" y="-823"/>
              <a:ext cx="954" cy="2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11430" rtl="0" algn="ctr">
                <a:lnSpc>
                  <a:spcPct val="5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Agências de Água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11430" rtl="0" algn="ctr">
                <a:lnSpc>
                  <a:spcPct val="100000"/>
                </a:lnSpc>
                <a:spcBef>
                  <a:spcPts val="65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PT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(T)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0" name="Google Shape;5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3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7" name="Google Shape;547;p23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548" name="Google Shape;548;p23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23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553" name="Google Shape;553;p23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7" name="Google Shape;557;p23"/>
          <p:cNvSpPr txBox="1"/>
          <p:nvPr/>
        </p:nvSpPr>
        <p:spPr>
          <a:xfrm>
            <a:off x="-1042037" y="1445557"/>
            <a:ext cx="111009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Fábio Bakker Isaias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fbibakker@gmail.com </a:t>
            </a:r>
            <a:endParaRPr/>
          </a:p>
        </p:txBody>
      </p:sp>
      <p:sp>
        <p:nvSpPr>
          <p:cNvPr id="558" name="Google Shape;558;p23"/>
          <p:cNvSpPr/>
          <p:nvPr/>
        </p:nvSpPr>
        <p:spPr>
          <a:xfrm>
            <a:off x="3259138" y="2154238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23"/>
          <p:cNvSpPr/>
          <p:nvPr/>
        </p:nvSpPr>
        <p:spPr>
          <a:xfrm>
            <a:off x="2712667" y="2435560"/>
            <a:ext cx="690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5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Obrigado pela atenção!</a:t>
            </a:r>
            <a:endParaRPr b="1" sz="5400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0" name="Google Shape;5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7275" y="290638"/>
            <a:ext cx="882015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3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123" name="Google Shape;123;p3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128" name="Google Shape;128;p3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307648" y="1584477"/>
            <a:ext cx="11348815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⮚"/>
            </a:pPr>
            <a:r>
              <a:rPr b="0" i="0" lang="pt-PT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 Lei da Águas (Lei 9.433/97), mesmo tendo previsto a Agência de Água como parte do sistema de gerenciamento, remeteu a regulamentação de sua criação à legislação posterior, que ainda não foi criada.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⮚"/>
            </a:pPr>
            <a:r>
              <a:rPr b="0" i="0" lang="pt-PT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Contudo, após a publicação da Lei Federal nº 10.881, de 9 de junho de 2004, que dispõe sobre os contratos de gestão entre a Agência Nacional de Águas e Saneamento Básico e entidades delegatárias das funções de Agência de Água relativas à gestão de recursos hídricos de domínio da União e dá outras providências, foi criada a possibilidade de que organismos privados sem fins lucrativos exercessem funções de Agência de Água. </a:t>
            </a:r>
            <a:endParaRPr/>
          </a:p>
        </p:txBody>
      </p:sp>
      <p:pic>
        <p:nvPicPr>
          <p:cNvPr id="133" name="Google Shape;13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200" y="361988"/>
            <a:ext cx="882015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305" y="0"/>
            <a:ext cx="12191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4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141" name="Google Shape;141;p4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4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146" name="Google Shape;146;p4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4"/>
          <p:cNvSpPr txBox="1"/>
          <p:nvPr/>
        </p:nvSpPr>
        <p:spPr>
          <a:xfrm>
            <a:off x="760576" y="614981"/>
            <a:ext cx="10989900" cy="60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Agência de Bacia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b="0" i="0" lang="pt-PT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É o “braço” técnico do Comitê, prestando apoio administrativo, técnico e  financeiro, executora e indutora das ações necessárias à preservação, conservação ou recuperação dos recursos hídricos, devendo atuar como entidade contratada para a prestação dos serviços necessários à política de águas da bacia, segundo definido pelo respectivo comitê.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b="0" i="0" lang="pt-PT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Exerce a função de </a:t>
            </a:r>
            <a:r>
              <a:rPr lang="pt-PT" sz="2200">
                <a:solidFill>
                  <a:srgbClr val="2F5496"/>
                </a:solidFill>
              </a:rPr>
              <a:t>secretária</a:t>
            </a:r>
            <a:r>
              <a:rPr b="0" i="0" lang="pt-PT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executiva do Comitê.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⮚"/>
            </a:pPr>
            <a:r>
              <a:rPr b="0" i="0" lang="pt-PT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As Agências de Água terão a mesma área de atuação de um ou mais Comitês de Bacia Hidrográfica.</a:t>
            </a:r>
            <a:endParaRPr/>
          </a:p>
          <a:p>
            <a:pPr indent="-2032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Noto Sans Symbols"/>
              <a:buChar char="⮚"/>
            </a:pPr>
            <a:r>
              <a:rPr b="0" i="0" lang="pt-PT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 criação das Agências de Água será autorizada pelo Conselho Nacional de Recursos Hídricos ou pelos Conselhos Estaduais de Recursos Hídricos, mediante solicitação de um ou mais Comitês de Bacia Hidrográfica.</a:t>
            </a:r>
            <a:endParaRPr/>
          </a:p>
        </p:txBody>
      </p:sp>
      <p:sp>
        <p:nvSpPr>
          <p:cNvPr id="151" name="Google Shape;151;p4"/>
          <p:cNvSpPr/>
          <p:nvPr/>
        </p:nvSpPr>
        <p:spPr>
          <a:xfrm>
            <a:off x="6005968" y="1646241"/>
            <a:ext cx="484632" cy="34455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" name="Google Shape;159;p5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160" name="Google Shape;160;p5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5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165" name="Google Shape;165;p5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5"/>
          <p:cNvSpPr txBox="1"/>
          <p:nvPr/>
        </p:nvSpPr>
        <p:spPr>
          <a:xfrm>
            <a:off x="697982" y="2631546"/>
            <a:ext cx="10884417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           </a:t>
            </a:r>
            <a:r>
              <a:rPr b="0" i="0" lang="pt-PT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MG : Agência de Bacia – Entidade Equiparada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			  </a:t>
            </a:r>
            <a:r>
              <a:rPr b="0" i="0" lang="pt-PT" sz="2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GO: Agência de Bacia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Nomenclaturas</a:t>
            </a: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	  MS: Agência de Bacia</a:t>
            </a:r>
            <a:endParaRPr/>
          </a:p>
          <a:p>
            <a:pPr indent="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			  DF: Agência de Bacia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	 		  Federal: Agência de Água – Entidade Delegatária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3273324" y="2709840"/>
            <a:ext cx="620768" cy="2951954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179" name="Google Shape;179;p6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6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184" name="Google Shape;184;p6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6"/>
          <p:cNvSpPr txBox="1"/>
          <p:nvPr/>
        </p:nvSpPr>
        <p:spPr>
          <a:xfrm>
            <a:off x="589660" y="949470"/>
            <a:ext cx="11058257" cy="5863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5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pt-PT" sz="20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Requisitos legais para a criação de uma Agência </a:t>
            </a:r>
            <a:endParaRPr b="0" i="0" sz="20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Char char="•"/>
            </a:pPr>
            <a:r>
              <a:rPr b="0" i="0" lang="pt-PT" sz="20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Prévia existência do respectivo ou respectivos Comitês de Bacia Hidrográfica;</a:t>
            </a:r>
            <a:endParaRPr/>
          </a:p>
          <a:p>
            <a:pPr indent="-215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Char char="•"/>
            </a:pPr>
            <a:r>
              <a:rPr b="0" i="0" lang="pt-PT" sz="20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Viabilidade financeira assegurada pela cobrança do uso dos recursos hídricos em sua área de atuação.</a:t>
            </a:r>
            <a:endParaRPr/>
          </a:p>
          <a:p>
            <a:pPr indent="-215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Arial"/>
              <a:buChar char="•"/>
            </a:pPr>
            <a:r>
              <a:rPr b="0" i="0" lang="pt-PT" sz="20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Autorização pelo Conselho Nacional de Recursos Hídricos ou pelos Conselhos Estaduais de Recursos Hídricos mediante solicitação de um ou mais Comitês de Bacia Hidrográfica.</a:t>
            </a:r>
            <a:endParaRPr/>
          </a:p>
          <a:p>
            <a:pPr indent="-215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Noto Sans Symbols"/>
              <a:buChar char="⮚"/>
            </a:pPr>
            <a:r>
              <a:rPr b="0" i="0" lang="pt-PT" sz="20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Curiosidade: após um estudo desenvolvido pela ANA com apoio da empresa KPMG, uma Entidade Delegatária teria um custo da ordem de R$ 1,9 milhão por ano, com capacidade para desenvolver cerca de 10 projetos ao mesmo tempo.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6"/>
          <p:cNvSpPr/>
          <p:nvPr/>
        </p:nvSpPr>
        <p:spPr>
          <a:xfrm>
            <a:off x="901148" y="5102087"/>
            <a:ext cx="10668000" cy="940769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7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198" name="Google Shape;198;p7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2" name="Google Shape;202;p7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203" name="Google Shape;203;p7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7"/>
          <p:cNvSpPr txBox="1"/>
          <p:nvPr/>
        </p:nvSpPr>
        <p:spPr>
          <a:xfrm>
            <a:off x="589660" y="949470"/>
            <a:ext cx="1105825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5900" lvl="0" marL="3429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9287" y="84777"/>
            <a:ext cx="9549199" cy="6773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8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216" name="Google Shape;216;p8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8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221" name="Google Shape;221;p8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8"/>
          <p:cNvSpPr txBox="1"/>
          <p:nvPr/>
        </p:nvSpPr>
        <p:spPr>
          <a:xfrm>
            <a:off x="589660" y="1445977"/>
            <a:ext cx="111780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24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Competências</a:t>
            </a:r>
            <a:endParaRPr sz="24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As atribuições da agência são locais, técnicas e multiespecializadas, além de terem que manter o contínuo apoio ao funcionamento do comitê da respectiva bacia da área de atuação.</a:t>
            </a:r>
            <a:endParaRPr/>
          </a:p>
          <a:p>
            <a:pPr indent="-2032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Na função de </a:t>
            </a:r>
            <a:r>
              <a:rPr lang="pt-PT" sz="2200">
                <a:solidFill>
                  <a:srgbClr val="2F5496"/>
                </a:solidFill>
              </a:rPr>
              <a:t>secretária</a:t>
            </a: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executiva do CBH, é responsável pelo suporte administrativo para o funcionamento do colegiado.</a:t>
            </a:r>
            <a:endParaRPr/>
          </a:p>
          <a:p>
            <a:pPr indent="-2032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200"/>
              <a:buFont typeface="Arial"/>
              <a:buChar char="•"/>
            </a:pPr>
            <a:r>
              <a:rPr lang="pt-PT" sz="22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Assim como o CBH, tem competências legais a serem executadas, previstas na Lei nº 9.433 e as contratuais, previstas no Contrato de Gestão.</a:t>
            </a:r>
            <a:endParaRPr/>
          </a:p>
        </p:txBody>
      </p:sp>
      <p:pic>
        <p:nvPicPr>
          <p:cNvPr id="226" name="Google Shape;22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3" name="Google Shape;233;p9"/>
          <p:cNvGrpSpPr/>
          <p:nvPr/>
        </p:nvGrpSpPr>
        <p:grpSpPr>
          <a:xfrm flipH="1" rot="-5400000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234" name="Google Shape;234;p9"/>
            <p:cNvSpPr/>
            <p:nvPr/>
          </p:nvSpPr>
          <p:spPr>
            <a:xfrm>
              <a:off x="-305" y="0"/>
              <a:ext cx="2514948" cy="2170178"/>
            </a:xfrm>
            <a:custGeom>
              <a:rect b="b" l="l" r="r" t="t"/>
              <a:pathLst>
                <a:path extrusionOk="0" h="2170178" w="251494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-305" y="-4155"/>
              <a:ext cx="2493062" cy="1947896"/>
            </a:xfrm>
            <a:custGeom>
              <a:rect b="b" l="l" r="r" t="t"/>
              <a:pathLst>
                <a:path extrusionOk="0" h="1947896" w="2493062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-305" y="0"/>
              <a:ext cx="2501089" cy="1972702"/>
            </a:xfrm>
            <a:custGeom>
              <a:rect b="b" l="l" r="r" t="t"/>
              <a:pathLst>
                <a:path extrusionOk="0" h="1972702" w="2501089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05" y="1"/>
              <a:ext cx="2491105" cy="1943661"/>
            </a:xfrm>
            <a:custGeom>
              <a:rect b="b" l="l" r="r" t="t"/>
              <a:pathLst>
                <a:path extrusionOk="0" h="1943661" w="2491105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9"/>
          <p:cNvGrpSpPr/>
          <p:nvPr/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239" name="Google Shape;239;p9"/>
            <p:cNvSpPr/>
            <p:nvPr/>
          </p:nvSpPr>
          <p:spPr>
            <a:xfrm>
              <a:off x="305" y="1"/>
              <a:ext cx="3815424" cy="2653659"/>
            </a:xfrm>
            <a:custGeom>
              <a:rect b="b" l="l" r="r" t="t"/>
              <a:pathLst>
                <a:path extrusionOk="0" h="2653659" w="3815424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05" y="-1"/>
              <a:ext cx="3815424" cy="2653660"/>
            </a:xfrm>
            <a:custGeom>
              <a:rect b="b" l="l" r="r" t="t"/>
              <a:pathLst>
                <a:path extrusionOk="0" h="2653660" w="3815424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-305" y="1"/>
              <a:ext cx="3815986" cy="2675935"/>
            </a:xfrm>
            <a:custGeom>
              <a:rect b="b" l="l" r="r" t="t"/>
              <a:pathLst>
                <a:path extrusionOk="0" h="2675935" w="3815986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05" y="-1"/>
              <a:ext cx="3832270" cy="2876136"/>
            </a:xfrm>
            <a:custGeom>
              <a:rect b="b" l="l" r="r" t="t"/>
              <a:pathLst>
                <a:path extrusionOk="0" h="2876136" w="383227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243" name="Google Shape;243;p9"/>
          <p:cNvGraphicFramePr/>
          <p:nvPr/>
        </p:nvGraphicFramePr>
        <p:xfrm>
          <a:off x="371061" y="19215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{CDB42843-EA5F-48A2-96F3-0F63CFEE8F9C}</a:tableStyleId>
              </a:tblPr>
              <a:tblGrid>
                <a:gridCol w="5267750"/>
                <a:gridCol w="5267750"/>
              </a:tblGrid>
              <a:tr h="403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CBH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pt-PT" sz="1800">
                          <a:solidFill>
                            <a:srgbClr val="2F5496"/>
                          </a:solidFill>
                        </a:rPr>
                        <a:t>Agência/DELEGATÁRIA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4C6E7"/>
                    </a:solidFill>
                  </a:tcPr>
                </a:tc>
              </a:tr>
              <a:tr h="4036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Temas administrativos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2F3"/>
                    </a:solidFill>
                  </a:tcPr>
                </a:tc>
                <a:tc hMerge="1"/>
              </a:tr>
              <a:tr h="38045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Realizar reuniões gerais e de câmaras técnicas para: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273685" rtl="0" algn="just">
                        <a:lnSpc>
                          <a:spcPct val="101000"/>
                        </a:lnSpc>
                        <a:spcBef>
                          <a:spcPts val="11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DEBATER questões regimentais e organizacionais internas, inclusive eleições de membros e diretores;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61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ARBITRAR conflitos entre usos e usuários;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ARTICULAR e integrar a gestão no âmbito da bacia.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8895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APOIAR as reuniões do comitê, o que inclui: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104775" rtl="0" algn="just">
                        <a:lnSpc>
                          <a:spcPct val="101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providenciar logística e infraestrutura para  a realização das reuniões.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14605" rtl="0" algn="just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registrar, formalizar e divulgar atas das reuniões, deliberações, moções etc.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spcBef>
                          <a:spcPts val="5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CELEBRAR contratos e convênios.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59055" rtl="0" algn="just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APOIAR os processos de arbitragem de conflitos entre usos ou usuários.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59055" rtl="0" algn="just">
                        <a:lnSpc>
                          <a:spcPct val="107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GERIR pessoal, compras de bens e contratação de serviços.</a:t>
                      </a:r>
                      <a:endParaRPr sz="1800" u="none" cap="none" strike="noStrike">
                        <a:solidFill>
                          <a:srgbClr val="2F549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PT" sz="1800" u="none" cap="none" strike="noStrike">
                          <a:solidFill>
                            <a:srgbClr val="2F549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44" name="Google Shape;2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000" y="82298"/>
            <a:ext cx="7406025" cy="7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2023-09-24T13:44:39Z</dcterms:created>
  <dc:creator>Sândra Vieira</dc:creator>
</cp:coreProperties>
</file>