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3"/>
  </p:notesMasterIdLst>
  <p:sldIdLst>
    <p:sldId id="256" r:id="rId5"/>
    <p:sldId id="366" r:id="rId6"/>
    <p:sldId id="350" r:id="rId7"/>
    <p:sldId id="351" r:id="rId8"/>
    <p:sldId id="354" r:id="rId9"/>
    <p:sldId id="355" r:id="rId10"/>
    <p:sldId id="352" r:id="rId11"/>
    <p:sldId id="353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7" r:id="rId23"/>
    <p:sldId id="384" r:id="rId24"/>
    <p:sldId id="381" r:id="rId25"/>
    <p:sldId id="382" r:id="rId26"/>
    <p:sldId id="368" r:id="rId27"/>
    <p:sldId id="370" r:id="rId28"/>
    <p:sldId id="374" r:id="rId29"/>
    <p:sldId id="371" r:id="rId30"/>
    <p:sldId id="369" r:id="rId31"/>
    <p:sldId id="375" r:id="rId32"/>
    <p:sldId id="376" r:id="rId33"/>
    <p:sldId id="372" r:id="rId34"/>
    <p:sldId id="373" r:id="rId35"/>
    <p:sldId id="377" r:id="rId36"/>
    <p:sldId id="383" r:id="rId37"/>
    <p:sldId id="378" r:id="rId38"/>
    <p:sldId id="379" r:id="rId39"/>
    <p:sldId id="380" r:id="rId40"/>
    <p:sldId id="387" r:id="rId41"/>
    <p:sldId id="386" r:id="rId4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838"/>
    <a:srgbClr val="047BC0"/>
    <a:srgbClr val="36B0E7"/>
    <a:srgbClr val="15306F"/>
    <a:srgbClr val="DFEBF8"/>
    <a:srgbClr val="067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703829-6990-014F-9275-1A3B9C7FC6B7}" v="485" dt="2023-10-01T22:24:12.066"/>
    <p1510:client id="{62149FF2-5304-4E15-B073-F4BE7A357366}" v="115" dt="2023-10-03T16:22:23.957"/>
    <p1510:client id="{B75B9A36-80DF-A631-5789-ABFDC4B774BF}" v="31" dt="2023-10-02T19:51:18.8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144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06-4517-8407-4232F224F99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06-4517-8407-4232F224F99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06-4517-8407-4232F224F99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06-4517-8407-4232F224F994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06-4517-8407-4232F224F994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06-4517-8407-4232F224F994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06-4517-8407-4232F224F994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06-4517-8407-4232F224F994}"/>
              </c:ext>
            </c:extLst>
          </c:dPt>
          <c:dLbls>
            <c:dLbl>
              <c:idx val="0"/>
              <c:layout>
                <c:manualLayout>
                  <c:x val="3.0672237730095158E-3"/>
                  <c:y val="-6.119091435222817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06-4517-8407-4232F224F994}"/>
                </c:ext>
              </c:extLst>
            </c:dLbl>
            <c:dLbl>
              <c:idx val="3"/>
              <c:layout>
                <c:manualLayout>
                  <c:x val="-1.7558785762976384E-2"/>
                  <c:y val="7.435209417248810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06-4517-8407-4232F224F9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Planilha1!$Q$31:$Q$38</c:f>
              <c:strCache>
                <c:ptCount val="8"/>
                <c:pt idx="0">
                  <c:v>ABASTECIMENTO HUMANO</c:v>
                </c:pt>
                <c:pt idx="1">
                  <c:v>COMERCIAL</c:v>
                </c:pt>
                <c:pt idx="2">
                  <c:v>INDUSTRIAL</c:v>
                </c:pt>
                <c:pt idx="3">
                  <c:v>IRRIGAÇÃO DE CULTURAS</c:v>
                </c:pt>
                <c:pt idx="4">
                  <c:v>IRRIGAÇÃO PAISAGÍSTICA</c:v>
                </c:pt>
                <c:pt idx="5">
                  <c:v>AQUICULTURA</c:v>
                </c:pt>
                <c:pt idx="6">
                  <c:v>CONSTRUÇÃO CIVIL</c:v>
                </c:pt>
                <c:pt idx="7">
                  <c:v>CRIAÇÃO DE ANIMAIS</c:v>
                </c:pt>
              </c:strCache>
            </c:strRef>
          </c:cat>
          <c:val>
            <c:numRef>
              <c:f>Planilha1!$R$31:$R$38</c:f>
              <c:numCache>
                <c:formatCode>#,##0.00</c:formatCode>
                <c:ptCount val="8"/>
                <c:pt idx="0">
                  <c:v>417037669.05000001</c:v>
                </c:pt>
                <c:pt idx="1">
                  <c:v>1632953.986</c:v>
                </c:pt>
                <c:pt idx="2">
                  <c:v>11327941.309999999</c:v>
                </c:pt>
                <c:pt idx="3">
                  <c:v>245606526.56</c:v>
                </c:pt>
                <c:pt idx="4">
                  <c:v>3391468.8519999995</c:v>
                </c:pt>
                <c:pt idx="5">
                  <c:v>2442224.0929999999</c:v>
                </c:pt>
                <c:pt idx="6">
                  <c:v>658269.66999999993</c:v>
                </c:pt>
                <c:pt idx="7">
                  <c:v>5634594.5390000008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406-4517-8407-4232F224F9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ckwell" panose="02060603020205020403" pitchFamily="18" charset="77"/>
              </a:defRPr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ckwell" panose="02060603020205020403" pitchFamily="18" charset="77"/>
              </a:defRPr>
            </a:lvl1pPr>
          </a:lstStyle>
          <a:p>
            <a:fld id="{6B4A915D-1A2E-344F-9969-AF1DC7EE3FA3}" type="datetimeFigureOut">
              <a:rPr lang="pt-BR" smtClean="0"/>
              <a:pPr/>
              <a:t>03/10/2023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ckwell" panose="02060603020205020403" pitchFamily="18" charset="77"/>
              </a:defRPr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ckwell" panose="02060603020205020403" pitchFamily="18" charset="77"/>
              </a:defRPr>
            </a:lvl1pPr>
          </a:lstStyle>
          <a:p>
            <a:fld id="{AC49FF6E-E035-5045-A3AA-7B05D936E17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797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ckwell" panose="02060603020205020403" pitchFamily="18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ckwell" panose="02060603020205020403" pitchFamily="18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ckwell" panose="02060603020205020403" pitchFamily="18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ckwell" panose="02060603020205020403" pitchFamily="18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ckwell" panose="02060603020205020403" pitchFamily="18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635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5287" y="1512276"/>
            <a:ext cx="11513159" cy="5155939"/>
          </a:xfrm>
        </p:spPr>
        <p:txBody>
          <a:bodyPr/>
          <a:lstStyle>
            <a:lvl1pPr>
              <a:defRPr b="0" i="0">
                <a:latin typeface="Rockwell" panose="02060603020205020403" pitchFamily="18" charset="77"/>
              </a:defRPr>
            </a:lvl1pPr>
            <a:lvl2pPr>
              <a:defRPr b="0" i="0">
                <a:latin typeface="Rockwell" panose="02060603020205020403" pitchFamily="18" charset="77"/>
              </a:defRPr>
            </a:lvl2pPr>
            <a:lvl3pPr>
              <a:defRPr b="0" i="0">
                <a:latin typeface="Rockwell" panose="02060603020205020403" pitchFamily="18" charset="77"/>
              </a:defRPr>
            </a:lvl3pPr>
            <a:lvl4pPr>
              <a:defRPr b="0" i="0">
                <a:latin typeface="Rockwell" panose="02060603020205020403" pitchFamily="18" charset="77"/>
              </a:defRPr>
            </a:lvl4pPr>
            <a:lvl5pPr>
              <a:defRPr b="0" i="0">
                <a:latin typeface="Rockwell" panose="02060603020205020403" pitchFamily="18" charset="77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cxnSp>
        <p:nvCxnSpPr>
          <p:cNvPr id="9" name="Conector reto 8"/>
          <p:cNvCxnSpPr/>
          <p:nvPr userDrawn="1"/>
        </p:nvCxnSpPr>
        <p:spPr>
          <a:xfrm>
            <a:off x="0" y="1307042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676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5287" y="1371600"/>
            <a:ext cx="11513159" cy="5296615"/>
          </a:xfrm>
        </p:spPr>
        <p:txBody>
          <a:bodyPr/>
          <a:lstStyle>
            <a:lvl1pPr>
              <a:defRPr b="0" i="0">
                <a:latin typeface="Rockwell" panose="02060603020205020403" pitchFamily="18" charset="77"/>
              </a:defRPr>
            </a:lvl1pPr>
            <a:lvl2pPr>
              <a:defRPr b="0" i="0">
                <a:latin typeface="Rockwell" panose="02060603020205020403" pitchFamily="18" charset="77"/>
              </a:defRPr>
            </a:lvl2pPr>
            <a:lvl3pPr>
              <a:defRPr b="0" i="0">
                <a:latin typeface="Rockwell" panose="02060603020205020403" pitchFamily="18" charset="77"/>
              </a:defRPr>
            </a:lvl3pPr>
            <a:lvl4pPr>
              <a:defRPr b="0" i="0">
                <a:latin typeface="Rockwell" panose="02060603020205020403" pitchFamily="18" charset="77"/>
              </a:defRPr>
            </a:lvl4pPr>
            <a:lvl5pPr>
              <a:defRPr b="0" i="0">
                <a:latin typeface="Rockwell" panose="02060603020205020403" pitchFamily="18" charset="77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cxnSp>
        <p:nvCxnSpPr>
          <p:cNvPr id="9" name="Conector reto 8"/>
          <p:cNvCxnSpPr/>
          <p:nvPr userDrawn="1"/>
        </p:nvCxnSpPr>
        <p:spPr>
          <a:xfrm>
            <a:off x="0" y="126876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828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45287" y="1441938"/>
            <a:ext cx="11513159" cy="5226277"/>
          </a:xfrm>
        </p:spPr>
        <p:txBody>
          <a:bodyPr/>
          <a:lstStyle>
            <a:lvl1pPr>
              <a:defRPr b="0" i="0">
                <a:latin typeface="Rockwell" panose="02060603020205020403" pitchFamily="18" charset="77"/>
              </a:defRPr>
            </a:lvl1pPr>
            <a:lvl2pPr>
              <a:defRPr b="0" i="0">
                <a:latin typeface="Rockwell" panose="02060603020205020403" pitchFamily="18" charset="77"/>
              </a:defRPr>
            </a:lvl2pPr>
            <a:lvl3pPr>
              <a:defRPr b="0" i="0">
                <a:latin typeface="Rockwell" panose="02060603020205020403" pitchFamily="18" charset="77"/>
              </a:defRPr>
            </a:lvl3pPr>
            <a:lvl4pPr>
              <a:defRPr b="0" i="0">
                <a:latin typeface="Rockwell" panose="02060603020205020403" pitchFamily="18" charset="77"/>
              </a:defRPr>
            </a:lvl4pPr>
            <a:lvl5pPr>
              <a:defRPr b="0" i="0">
                <a:latin typeface="Rockwell" panose="02060603020205020403" pitchFamily="18" charset="77"/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cxnSp>
        <p:nvCxnSpPr>
          <p:cNvPr id="9" name="Conector reto 8"/>
          <p:cNvCxnSpPr/>
          <p:nvPr userDrawn="1"/>
        </p:nvCxnSpPr>
        <p:spPr>
          <a:xfrm>
            <a:off x="0" y="126876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226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B0E59B-173C-F644-9A86-359CCC6C7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AD4EDB-A385-5747-BDFE-ABC6AED6D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5C7C9F-66B1-4E49-8E97-78DA93E6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2FC1299-11A4-7B40-9884-04C7A7E5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2EAB30-F232-3C42-9FE7-23D7AE133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B265C2-B89F-1B4F-995C-8C04C87A023E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Conector reto 8">
            <a:extLst>
              <a:ext uri="{FF2B5EF4-FFF2-40B4-BE49-F238E27FC236}">
                <a16:creationId xmlns:a16="http://schemas.microsoft.com/office/drawing/2014/main" id="{172B8B75-8ED9-C55A-23F3-9A5A0FF1D23D}"/>
              </a:ext>
            </a:extLst>
          </p:cNvPr>
          <p:cNvCxnSpPr/>
          <p:nvPr userDrawn="1"/>
        </p:nvCxnSpPr>
        <p:spPr>
          <a:xfrm>
            <a:off x="0" y="126876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3606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72974314-A66C-D140-9881-B31FCE5E19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35000"/>
          </a:blip>
          <a:srcRect b="15625"/>
          <a:stretch/>
        </p:blipFill>
        <p:spPr>
          <a:xfrm>
            <a:off x="-12700" y="-26344"/>
            <a:ext cx="12217400" cy="6872288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66B233C-8C8D-4B43-B05B-D4A0A08879E4}"/>
              </a:ext>
            </a:extLst>
          </p:cNvPr>
          <p:cNvSpPr/>
          <p:nvPr userDrawn="1"/>
        </p:nvSpPr>
        <p:spPr>
          <a:xfrm>
            <a:off x="-82144" y="-26344"/>
            <a:ext cx="12210288" cy="6870860"/>
          </a:xfrm>
          <a:prstGeom prst="rect">
            <a:avLst/>
          </a:prstGeom>
          <a:solidFill>
            <a:schemeClr val="accent1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0" i="0">
              <a:latin typeface="Rockwell" panose="02060603020205020403" pitchFamily="18" charset="77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530B131-68C0-AE4C-9846-70864C3D57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9699" y1="43993" x2="59699" y2="43993"/>
                        <a14:foregroundMark x1="66102" y1="55838" x2="66102" y2="55838"/>
                        <a14:foregroundMark x1="71940" y1="66497" x2="71940" y2="66497"/>
                      </a14:backgroundRemoval>
                    </a14:imgEffect>
                  </a14:imgLayer>
                </a14:imgProps>
              </a:ext>
            </a:extLst>
          </a:blip>
          <a:srcRect l="14259" t="4826" r="14440" b="23786"/>
          <a:stretch/>
        </p:blipFill>
        <p:spPr>
          <a:xfrm>
            <a:off x="247241" y="200110"/>
            <a:ext cx="972402" cy="10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4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1" r:id="rId2"/>
    <p:sldLayoutId id="2147483682" r:id="rId3"/>
    <p:sldLayoutId id="2147483683" r:id="rId4"/>
    <p:sldLayoutId id="214748368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FsgkXCf3bic?si=Ft0fLz9uYY1UAaTv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asa.df.gov.br/images/storage/legislacao/Res_ADASA/2020/Resolucao_Conjunta30_ANA_ADASA.pdf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Saulo.luzzi@adasa.df.gov.br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E95C11C-5220-5147-B78A-08E510927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513" t="6797" b="10948"/>
          <a:stretch/>
        </p:blipFill>
        <p:spPr>
          <a:xfrm>
            <a:off x="-24449" y="4000"/>
            <a:ext cx="12246864" cy="688886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C69201C7-428F-CF47-9295-86642786F612}"/>
              </a:ext>
            </a:extLst>
          </p:cNvPr>
          <p:cNvSpPr/>
          <p:nvPr/>
        </p:nvSpPr>
        <p:spPr>
          <a:xfrm>
            <a:off x="-21423" y="-1"/>
            <a:ext cx="12262126" cy="6888862"/>
          </a:xfrm>
          <a:prstGeom prst="rect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Rockwell" panose="02060603020205020403" pitchFamily="18" charset="77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048E765-465C-8642-BAD8-8F874887F9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6685" y1="45347" x2="56685" y2="45347"/>
                        <a14:foregroundMark x1="65348" y1="56853" x2="65348" y2="56853"/>
                        <a14:foregroundMark x1="70245" y1="64975" x2="70245" y2="64975"/>
                      </a14:backgroundRemoval>
                    </a14:imgEffect>
                  </a14:imgLayer>
                </a14:imgProps>
              </a:ext>
            </a:extLst>
          </a:blip>
          <a:srcRect l="1067" t="-450" r="1"/>
          <a:stretch/>
        </p:blipFill>
        <p:spPr>
          <a:xfrm>
            <a:off x="-432184" y="-301779"/>
            <a:ext cx="6405847" cy="7239008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E9BC8BB9-CF26-1947-810C-C78B5E86EE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5951445" y="410425"/>
            <a:ext cx="1170000" cy="4960565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E291C34-A112-0A40-AAC6-B621EFD783C6}"/>
              </a:ext>
            </a:extLst>
          </p:cNvPr>
          <p:cNvSpPr txBox="1"/>
          <p:nvPr/>
        </p:nvSpPr>
        <p:spPr>
          <a:xfrm>
            <a:off x="6109640" y="1340059"/>
            <a:ext cx="5346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spc="300">
                <a:solidFill>
                  <a:schemeClr val="bg1"/>
                </a:solidFill>
                <a:latin typeface="ITF Devanagari" panose="02000000000000000000" pitchFamily="2" charset="0"/>
                <a:ea typeface="Helvetica Neue" panose="02000503000000020004" pitchFamily="2" charset="0"/>
                <a:cs typeface="ITF Devanagari" panose="02000000000000000000" pitchFamily="2" charset="0"/>
              </a:rPr>
              <a:t>Outorga de direito de uso de Recursos Hídricos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82E8A90-1D3B-C046-BCEB-06CF9521E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 rot="10800000">
            <a:off x="10601595" y="402647"/>
            <a:ext cx="1170000" cy="496834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F2ABB43-4F4B-4683-9323-CE23128F8E31}"/>
              </a:ext>
            </a:extLst>
          </p:cNvPr>
          <p:cNvSpPr txBox="1"/>
          <p:nvPr/>
        </p:nvSpPr>
        <p:spPr>
          <a:xfrm>
            <a:off x="-423421" y="5777415"/>
            <a:ext cx="8804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pc="300">
                <a:solidFill>
                  <a:schemeClr val="bg1"/>
                </a:solidFill>
                <a:latin typeface="ITF Devanagari" panose="02000000000000000000" pitchFamily="2" charset="0"/>
                <a:ea typeface="Helvetica Neue" panose="02000503000000020004" pitchFamily="2" charset="0"/>
                <a:cs typeface="ITF Devanagari" panose="02000000000000000000" pitchFamily="2" charset="0"/>
              </a:rPr>
              <a:t>Saulo Gregory Luzzi</a:t>
            </a:r>
          </a:p>
          <a:p>
            <a:pPr algn="ctr"/>
            <a:r>
              <a:rPr lang="pt-BR" sz="2400" b="1" spc="300">
                <a:solidFill>
                  <a:schemeClr val="bg1"/>
                </a:solidFill>
                <a:latin typeface="ITF Devanagari" panose="02000000000000000000" pitchFamily="2" charset="0"/>
                <a:ea typeface="Helvetica Neue" panose="02000503000000020004" pitchFamily="2" charset="0"/>
                <a:cs typeface="ITF Devanagari" panose="02000000000000000000" pitchFamily="2" charset="0"/>
              </a:rPr>
              <a:t>Coordenador de Outorga</a:t>
            </a:r>
          </a:p>
        </p:txBody>
      </p:sp>
    </p:spTree>
    <p:extLst>
      <p:ext uri="{BB962C8B-B14F-4D97-AF65-F5344CB8AC3E}">
        <p14:creationId xmlns:p14="http://schemas.microsoft.com/office/powerpoint/2010/main" val="3608380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1BF78D-F79A-5548-A6E7-973B746A88AF}"/>
              </a:ext>
            </a:extLst>
          </p:cNvPr>
          <p:cNvSpPr txBox="1">
            <a:spLocks/>
          </p:cNvSpPr>
          <p:nvPr/>
        </p:nvSpPr>
        <p:spPr>
          <a:xfrm>
            <a:off x="298210" y="2207999"/>
            <a:ext cx="11574000" cy="24420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Resolução </a:t>
            </a:r>
            <a:r>
              <a:rPr lang="pt-PT" sz="2400" spc="300" err="1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Adasa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nº 350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, de 23 de junho de 2006, estabelece os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procedimentos gerais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para requerimento e obtenção de outorga de direito de uso dos recursos hídricos em corpos de água de domínio do Distrito Federal e em corpos de água delegados pela União e estados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C7253BA-C9FE-5E42-BA50-EFCF31C468BC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REGULAMENTAÇÃO</a:t>
            </a:r>
          </a:p>
        </p:txBody>
      </p:sp>
    </p:spTree>
    <p:extLst>
      <p:ext uri="{BB962C8B-B14F-4D97-AF65-F5344CB8AC3E}">
        <p14:creationId xmlns:p14="http://schemas.microsoft.com/office/powerpoint/2010/main" val="4124726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2C9CE0D6-1BBD-D648-9C86-B681F22D10B2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USOS SUJEITOS A OUTORGA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08378D3F-FAD3-344A-812F-FC4FAE581378}"/>
              </a:ext>
            </a:extLst>
          </p:cNvPr>
          <p:cNvGrpSpPr/>
          <p:nvPr/>
        </p:nvGrpSpPr>
        <p:grpSpPr>
          <a:xfrm>
            <a:off x="300152" y="1632555"/>
            <a:ext cx="11744501" cy="4586370"/>
            <a:chOff x="300152" y="1632555"/>
            <a:chExt cx="11744501" cy="4586370"/>
          </a:xfrm>
        </p:grpSpPr>
        <p:sp>
          <p:nvSpPr>
            <p:cNvPr id="3" name="Google Shape;523;p32">
              <a:extLst>
                <a:ext uri="{FF2B5EF4-FFF2-40B4-BE49-F238E27FC236}">
                  <a16:creationId xmlns:a16="http://schemas.microsoft.com/office/drawing/2014/main" id="{434CF8BB-1DF4-DF4F-A9E9-7A1AC69017A4}"/>
                </a:ext>
              </a:extLst>
            </p:cNvPr>
            <p:cNvSpPr txBox="1"/>
            <p:nvPr/>
          </p:nvSpPr>
          <p:spPr>
            <a:xfrm>
              <a:off x="2347425" y="1887661"/>
              <a:ext cx="3438778" cy="824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2100"/>
              </a:pPr>
              <a:r>
                <a:rPr lang="pt-BR" sz="2000" spc="300">
                  <a:solidFill>
                    <a:srgbClr val="15306F"/>
                  </a:solidFill>
                  <a:latin typeface="Rockwell" panose="02060603020205020403" pitchFamily="18" charset="77"/>
                  <a:ea typeface="Calibri"/>
                  <a:cs typeface="Calibri"/>
                  <a:sym typeface="Calibri"/>
                </a:rPr>
                <a:t>Captação de água por caminhão pipa</a:t>
              </a:r>
              <a:endParaRPr sz="2000" spc="300">
                <a:solidFill>
                  <a:srgbClr val="15306F"/>
                </a:solidFill>
                <a:latin typeface="Rockwell" panose="02060603020205020403" pitchFamily="18" charset="77"/>
              </a:endParaRPr>
            </a:p>
          </p:txBody>
        </p:sp>
        <p:pic>
          <p:nvPicPr>
            <p:cNvPr id="4" name="Google Shape;528;p32">
              <a:extLst>
                <a:ext uri="{FF2B5EF4-FFF2-40B4-BE49-F238E27FC236}">
                  <a16:creationId xmlns:a16="http://schemas.microsoft.com/office/drawing/2014/main" id="{0466C8E0-6357-024D-98E2-8C2ED2668B5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152" y="1632555"/>
              <a:ext cx="1482216" cy="10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529;p32">
              <a:extLst>
                <a:ext uri="{FF2B5EF4-FFF2-40B4-BE49-F238E27FC236}">
                  <a16:creationId xmlns:a16="http://schemas.microsoft.com/office/drawing/2014/main" id="{E66D738D-CBA2-A34D-A875-FE2B1DC7DB1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11559" r="22772" b="17965"/>
            <a:stretch/>
          </p:blipFill>
          <p:spPr>
            <a:xfrm>
              <a:off x="6453143" y="3385740"/>
              <a:ext cx="1482216" cy="108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Google Shape;526;p32">
              <a:extLst>
                <a:ext uri="{FF2B5EF4-FFF2-40B4-BE49-F238E27FC236}">
                  <a16:creationId xmlns:a16="http://schemas.microsoft.com/office/drawing/2014/main" id="{20ABC2A9-761F-B442-A185-C372A5F5FF31}"/>
                </a:ext>
              </a:extLst>
            </p:cNvPr>
            <p:cNvSpPr txBox="1"/>
            <p:nvPr/>
          </p:nvSpPr>
          <p:spPr>
            <a:xfrm>
              <a:off x="2347424" y="3459132"/>
              <a:ext cx="3438779" cy="8088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>
                <a:lnSpc>
                  <a:spcPct val="90000"/>
                </a:lnSpc>
                <a:buClr>
                  <a:schemeClr val="lt1"/>
                </a:buClr>
                <a:buSzPts val="2100"/>
              </a:pPr>
              <a:r>
                <a:rPr lang="pt-BR" sz="2000" spc="300">
                  <a:solidFill>
                    <a:srgbClr val="15306F"/>
                  </a:solidFill>
                  <a:latin typeface="Rockwell" panose="02060603020205020403" pitchFamily="18" charset="77"/>
                  <a:ea typeface="Calibri"/>
                  <a:cs typeface="Calibri"/>
                  <a:sym typeface="Calibri"/>
                </a:rPr>
                <a:t>Captação de água em rios e canais</a:t>
              </a:r>
              <a:endParaRPr sz="2000" spc="300">
                <a:solidFill>
                  <a:srgbClr val="15306F"/>
                </a:solidFill>
                <a:latin typeface="Rockwell" panose="02060603020205020403" pitchFamily="18" charset="77"/>
              </a:endParaRPr>
            </a:p>
          </p:txBody>
        </p:sp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7FE58F50-B750-904E-A0BA-4525871EC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6451622" y="1632555"/>
              <a:ext cx="1606350" cy="1080000"/>
            </a:xfrm>
            <a:prstGeom prst="rect">
              <a:avLst/>
            </a:prstGeom>
          </p:spPr>
        </p:pic>
        <p:pic>
          <p:nvPicPr>
            <p:cNvPr id="8" name="Picture 2" descr="Resultado de imagem para captaÃ§Ã£o de Ã¡gua em rios agricultura">
              <a:extLst>
                <a:ext uri="{FF2B5EF4-FFF2-40B4-BE49-F238E27FC236}">
                  <a16:creationId xmlns:a16="http://schemas.microsoft.com/office/drawing/2014/main" id="{54CAF9C1-F59D-6B47-934D-CD21BE149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152" y="3365848"/>
              <a:ext cx="1729625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89DBD29-F574-E24E-9D2D-1A46081C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152" y="5099141"/>
              <a:ext cx="1820684" cy="1080000"/>
            </a:xfrm>
            <a:prstGeom prst="rect">
              <a:avLst/>
            </a:prstGeom>
          </p:spPr>
        </p:pic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1CF75A4E-B335-054A-B84D-78AA5887F3A8}"/>
                </a:ext>
              </a:extLst>
            </p:cNvPr>
            <p:cNvSpPr/>
            <p:nvPr/>
          </p:nvSpPr>
          <p:spPr>
            <a:xfrm>
              <a:off x="2428450" y="5235946"/>
              <a:ext cx="34387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000" spc="300">
                  <a:solidFill>
                    <a:srgbClr val="15306F"/>
                  </a:solidFill>
                  <a:latin typeface="Rockwell" panose="02060603020205020403" pitchFamily="18" charset="77"/>
                  <a:ea typeface="Calibri"/>
                  <a:cs typeface="Calibri"/>
                  <a:sym typeface="Calibri"/>
                </a:rPr>
                <a:t>Lançamento de águas pluviais  </a:t>
              </a:r>
              <a:endParaRPr lang="pt-BR" sz="2000" spc="300">
                <a:solidFill>
                  <a:srgbClr val="15306F"/>
                </a:solidFill>
                <a:latin typeface="Rockwell" panose="02060603020205020403" pitchFamily="18" charset="77"/>
              </a:endParaRP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69EBCEAE-AAF9-1D41-8DBC-F3625FC1EA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8236"/>
            <a:stretch/>
          </p:blipFill>
          <p:spPr>
            <a:xfrm>
              <a:off x="6438275" y="5138925"/>
              <a:ext cx="1830638" cy="1080000"/>
            </a:xfrm>
            <a:prstGeom prst="rect">
              <a:avLst/>
            </a:prstGeom>
          </p:spPr>
        </p:pic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6160D7C6-5B14-3343-A405-481E9A71BA72}"/>
                </a:ext>
              </a:extLst>
            </p:cNvPr>
            <p:cNvSpPr/>
            <p:nvPr/>
          </p:nvSpPr>
          <p:spPr>
            <a:xfrm>
              <a:off x="8602299" y="3429000"/>
              <a:ext cx="34387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000" spc="300">
                  <a:solidFill>
                    <a:srgbClr val="15306F"/>
                  </a:solidFill>
                  <a:latin typeface="Rockwell" panose="02060603020205020403" pitchFamily="18" charset="77"/>
                  <a:ea typeface="Calibri"/>
                  <a:cs typeface="Calibri"/>
                  <a:sym typeface="Calibri"/>
                </a:rPr>
                <a:t>Captação de água subterrânea</a:t>
              </a:r>
              <a:endParaRPr lang="pt-BR" sz="2000" spc="300">
                <a:solidFill>
                  <a:srgbClr val="15306F"/>
                </a:solidFill>
                <a:latin typeface="Rockwell" panose="02060603020205020403" pitchFamily="18" charset="77"/>
              </a:endParaRP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0DD1B44C-5BA1-574C-97F5-020A27E21D23}"/>
                </a:ext>
              </a:extLst>
            </p:cNvPr>
            <p:cNvSpPr/>
            <p:nvPr/>
          </p:nvSpPr>
          <p:spPr>
            <a:xfrm>
              <a:off x="8602299" y="1899998"/>
              <a:ext cx="34387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000" spc="300">
                  <a:solidFill>
                    <a:srgbClr val="15306F"/>
                  </a:solidFill>
                  <a:latin typeface="Rockwell" panose="02060603020205020403" pitchFamily="18" charset="77"/>
                  <a:ea typeface="Calibri"/>
                  <a:cs typeface="Calibri"/>
                  <a:sym typeface="Calibri"/>
                </a:rPr>
                <a:t>Construção de barragens</a:t>
              </a:r>
              <a:endParaRPr lang="pt-BR" sz="2000" spc="300">
                <a:solidFill>
                  <a:srgbClr val="15306F"/>
                </a:solidFill>
                <a:latin typeface="Rockwell" panose="02060603020205020403" pitchFamily="18" charset="77"/>
              </a:endParaRP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E0E31441-7D7E-0243-8A31-6465072B5B3B}"/>
                </a:ext>
              </a:extLst>
            </p:cNvPr>
            <p:cNvSpPr/>
            <p:nvPr/>
          </p:nvSpPr>
          <p:spPr>
            <a:xfrm>
              <a:off x="8605875" y="5263426"/>
              <a:ext cx="343877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BR" sz="2000" spc="300">
                  <a:solidFill>
                    <a:srgbClr val="15306F"/>
                  </a:solidFill>
                  <a:latin typeface="Rockwell" panose="02060603020205020403" pitchFamily="18" charset="77"/>
                  <a:ea typeface="Calibri"/>
                  <a:cs typeface="Calibri"/>
                  <a:sym typeface="Calibri"/>
                </a:rPr>
                <a:t>Lançamento de efluentes  </a:t>
              </a:r>
              <a:endParaRPr lang="pt-BR" sz="2000" spc="300">
                <a:solidFill>
                  <a:srgbClr val="15306F"/>
                </a:solidFill>
                <a:latin typeface="Rockwell" panose="02060603020205020403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1874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4F0237-AA58-8949-983D-9C8EDAEC76F4}"/>
              </a:ext>
            </a:extLst>
          </p:cNvPr>
          <p:cNvSpPr txBox="1">
            <a:spLocks/>
          </p:cNvSpPr>
          <p:nvPr/>
        </p:nvSpPr>
        <p:spPr>
          <a:xfrm>
            <a:off x="298210" y="1692000"/>
            <a:ext cx="11574000" cy="47088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Usos insignificantes:</a:t>
            </a:r>
          </a:p>
          <a:p>
            <a:pPr algn="just">
              <a:lnSpc>
                <a:spcPct val="150000"/>
              </a:lnSpc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Captações superficiais de até 1 L/s;</a:t>
            </a:r>
          </a:p>
          <a:p>
            <a:pPr algn="just">
              <a:lnSpc>
                <a:spcPct val="150000"/>
              </a:lnSpc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Captação subterrânea por meio de poços manuais (cisternas) de até 5 </a:t>
            </a: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m³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/dia;</a:t>
            </a:r>
          </a:p>
          <a:p>
            <a:pPr algn="just">
              <a:lnSpc>
                <a:spcPct val="150000"/>
              </a:lnSpc>
            </a:pP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Barragens com área da bacia contribuinte de até 3 km² (três quilômetros quadrados), volume máximo de acumulação de 86,4 m³ (oitenta e seis inteiros e quatro décimos de metro cúbico) e altura de barramento de até 3 m (três metros).</a:t>
            </a:r>
            <a:endParaRPr lang="pt-PT" sz="2000" spc="300">
              <a:solidFill>
                <a:srgbClr val="15306F"/>
              </a:solidFill>
              <a:latin typeface="Rockwell" panose="02060603020205020403" pitchFamily="18" charset="77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pt-BR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0E5938A-B060-E545-A65E-2353393DB4E1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USOS QUE INDEPENDEM DE OUTORGA</a:t>
            </a:r>
          </a:p>
        </p:txBody>
      </p:sp>
    </p:spTree>
    <p:extLst>
      <p:ext uri="{BB962C8B-B14F-4D97-AF65-F5344CB8AC3E}">
        <p14:creationId xmlns:p14="http://schemas.microsoft.com/office/powerpoint/2010/main" val="2200602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1706D3-6965-C24C-AAA3-AC1151F8EED4}"/>
              </a:ext>
            </a:extLst>
          </p:cNvPr>
          <p:cNvSpPr txBox="1">
            <a:spLocks/>
          </p:cNvSpPr>
          <p:nvPr/>
        </p:nvSpPr>
        <p:spPr>
          <a:xfrm>
            <a:off x="309000" y="2363156"/>
            <a:ext cx="11574000" cy="3040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567690" algn="just">
              <a:lnSpc>
                <a:spcPct val="150000"/>
              </a:lnSpc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</a:rPr>
              <a:t>O Ato do Registro de Uso;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</a:endParaRPr>
          </a:p>
          <a:p>
            <a:pPr marR="567690" algn="just">
              <a:lnSpc>
                <a:spcPct val="150000"/>
              </a:lnSpc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</a:rPr>
              <a:t>O Ato da Outorga Prévia;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</a:endParaRPr>
          </a:p>
          <a:p>
            <a:pPr marR="567690" algn="just">
              <a:lnSpc>
                <a:spcPct val="150000"/>
              </a:lnSpc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</a:rPr>
              <a:t>O Ato da Outorga de Direito de Uso.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64DE0BD-D76A-CA45-93C7-30A7E63049BD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TIPOS DE ATOS</a:t>
            </a:r>
          </a:p>
        </p:txBody>
      </p:sp>
    </p:spTree>
    <p:extLst>
      <p:ext uri="{BB962C8B-B14F-4D97-AF65-F5344CB8AC3E}">
        <p14:creationId xmlns:p14="http://schemas.microsoft.com/office/powerpoint/2010/main" val="386556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867E49-5A93-C54A-BCB1-748FDC32DC3E}"/>
              </a:ext>
            </a:extLst>
          </p:cNvPr>
          <p:cNvSpPr txBox="1">
            <a:spLocks/>
          </p:cNvSpPr>
          <p:nvPr/>
        </p:nvSpPr>
        <p:spPr>
          <a:xfrm>
            <a:off x="298210" y="2243234"/>
            <a:ext cx="11574000" cy="262857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2385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	O Registro de Uso é ato administrativo mediante o qual a </a:t>
            </a:r>
            <a:r>
              <a:rPr lang="pt-PT" sz="2000" spc="300" err="1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Adasa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registra os usos de águas subterrâneas e superficiais considerados </a:t>
            </a:r>
            <a:r>
              <a:rPr lang="pt-PT" sz="2400" spc="300">
                <a:solidFill>
                  <a:srgbClr val="067939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insignificantes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. 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  <a:p>
            <a:pPr marL="0" marR="32385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	O ato </a:t>
            </a:r>
            <a:r>
              <a:rPr lang="pt-PT" sz="2400" spc="300">
                <a:solidFill>
                  <a:srgbClr val="067939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não possui prazo de validade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e deve ser solicitado à </a:t>
            </a:r>
            <a:r>
              <a:rPr lang="pt-PT" sz="2000" spc="300" err="1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Adasa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mediante a apresentação de declaração de uso.  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  <a:p>
            <a:pPr marL="0" marR="567690" indent="0" algn="just">
              <a:buFont typeface="Arial" panose="020B0604020202020204" pitchFamily="34" charset="0"/>
              <a:buNone/>
            </a:pPr>
            <a:endParaRPr lang="pt-BR" sz="2000" spc="300">
              <a:latin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5CECA9DC-420B-D24A-80A6-DF9C0BFAA270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REGISTRO DE USO</a:t>
            </a:r>
          </a:p>
        </p:txBody>
      </p:sp>
    </p:spTree>
    <p:extLst>
      <p:ext uri="{BB962C8B-B14F-4D97-AF65-F5344CB8AC3E}">
        <p14:creationId xmlns:p14="http://schemas.microsoft.com/office/powerpoint/2010/main" val="273396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65242AD-4B1F-EC4E-B765-7DCA92FE5CF3}"/>
              </a:ext>
            </a:extLst>
          </p:cNvPr>
          <p:cNvSpPr txBox="1">
            <a:spLocks/>
          </p:cNvSpPr>
          <p:nvPr/>
        </p:nvSpPr>
        <p:spPr>
          <a:xfrm>
            <a:off x="309000" y="1448201"/>
            <a:ext cx="11628000" cy="48563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683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	A emissão das outorgas prévias visa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reservar a vazão passível de outorga</a:t>
            </a:r>
            <a:r>
              <a:rPr lang="pt-PT" sz="20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(captação ou lançamento), possibilitando aos investidores o </a:t>
            </a:r>
            <a:r>
              <a:rPr lang="pt-PT" sz="2000" spc="300" err="1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planejamento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de empreendimentos que necessitem desses recursos.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  <a:p>
            <a:pPr marL="0" marR="56769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	Conforme expressa o texto legal, a outorga prévia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não confere o direito de uso de recursos hídricos.</a:t>
            </a:r>
          </a:p>
          <a:p>
            <a:pPr marL="0" marR="56769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	A outorga prévia torna-se importante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instrumento de articulação dos procedimentos para obtenção da outorga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de direito de uso de recursos hídricos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com os procedimentos de licenciamento ambiental</a:t>
            </a:r>
            <a:r>
              <a:rPr lang="pt-PT" sz="2000" b="1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,</a:t>
            </a:r>
            <a:r>
              <a:rPr lang="pt-PT" sz="20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de que trata a Resolução CNRH nº 65, de 7 de dezembro de 2006. Esta Resolução define a outorga prévia como “manifestação prévia”. 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  <a:p>
            <a:pPr marL="0" marR="567690" indent="0" algn="just">
              <a:buFont typeface="Arial" panose="020B0604020202020204" pitchFamily="34" charset="0"/>
              <a:buNone/>
            </a:pPr>
            <a:endParaRPr lang="pt-BR" sz="2000" spc="300">
              <a:latin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D7F03AC-D91A-F24B-97E2-9071FCDDE661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OUTORGA PRÉVIA</a:t>
            </a:r>
          </a:p>
        </p:txBody>
      </p:sp>
    </p:spTree>
    <p:extLst>
      <p:ext uri="{BB962C8B-B14F-4D97-AF65-F5344CB8AC3E}">
        <p14:creationId xmlns:p14="http://schemas.microsoft.com/office/powerpoint/2010/main" val="2891800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079C44-7FF2-0F48-BF47-3530D1DC088D}"/>
              </a:ext>
            </a:extLst>
          </p:cNvPr>
          <p:cNvSpPr txBox="1">
            <a:spLocks/>
          </p:cNvSpPr>
          <p:nvPr/>
        </p:nvSpPr>
        <p:spPr>
          <a:xfrm>
            <a:off x="298210" y="1568149"/>
            <a:ext cx="11574000" cy="4517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2385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	A outorga de direito de uso de recursos hídricos, como o próprio nome já diz,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confere ao seu titular o direito de uso de recursos hídricos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para as finalidades declaradas e nos termos estabelecidos no ato.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 outorga não autoriza a instalação do empreendimento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, sendo necessárias outras autorizações, como a licença ambiental emitida pelo órgão competente, alvarás de construção e de funcionamento, e todas as demais licenças e autorizações exigidas pelos órgão competentes.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  <a:p>
            <a:pPr marL="0" marR="56769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endParaRPr lang="pt-BR" sz="2000" spc="300">
              <a:latin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0911327-7716-864E-B2F4-CA62E1CE98FA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OUTORGA DE DIREITO DE USO</a:t>
            </a:r>
          </a:p>
        </p:txBody>
      </p:sp>
    </p:spTree>
    <p:extLst>
      <p:ext uri="{BB962C8B-B14F-4D97-AF65-F5344CB8AC3E}">
        <p14:creationId xmlns:p14="http://schemas.microsoft.com/office/powerpoint/2010/main" val="2389683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9A2EEF-424F-6A44-BBEB-F33285AA5ADA}"/>
              </a:ext>
            </a:extLst>
          </p:cNvPr>
          <p:cNvSpPr txBox="1">
            <a:spLocks/>
          </p:cNvSpPr>
          <p:nvPr/>
        </p:nvSpPr>
        <p:spPr>
          <a:xfrm>
            <a:off x="298210" y="1228110"/>
            <a:ext cx="11574000" cy="550247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36830" indent="0" algn="just">
              <a:lnSpc>
                <a:spcPct val="150000"/>
              </a:lnSpc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	As principais finalidades a que se destinam as águas superficiais e subterrâneas captadas ou derivadas são: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  <a:p>
            <a:pPr marL="0" marR="3683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 I - Prestação de serviço público de abastecimento de água;</a:t>
            </a:r>
          </a:p>
          <a:p>
            <a:pPr marL="0" marR="3683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II - Abastecimento humano;</a:t>
            </a:r>
          </a:p>
          <a:p>
            <a:pPr marL="0" marR="567055" indent="0" algn="just">
              <a:lnSpc>
                <a:spcPct val="100000"/>
              </a:lnSpc>
              <a:spcAft>
                <a:spcPts val="600"/>
              </a:spcAft>
              <a:buSzPts val="1200"/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III - Criação animal;</a:t>
            </a:r>
          </a:p>
          <a:p>
            <a:pPr marL="0" marR="567055" indent="0" algn="just">
              <a:lnSpc>
                <a:spcPct val="100000"/>
              </a:lnSpc>
              <a:spcAft>
                <a:spcPts val="600"/>
              </a:spcAft>
              <a:buSzPts val="1200"/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IV – Irrigação;</a:t>
            </a:r>
          </a:p>
          <a:p>
            <a:pPr marL="0" marR="567055" indent="0" algn="just">
              <a:lnSpc>
                <a:spcPct val="100000"/>
              </a:lnSpc>
              <a:spcAft>
                <a:spcPts val="600"/>
              </a:spcAft>
              <a:buSzPts val="1200"/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V - Irrigação e composição paisagística;</a:t>
            </a:r>
          </a:p>
          <a:p>
            <a:pPr marL="0" marR="567055" indent="0" algn="just">
              <a:lnSpc>
                <a:spcPct val="100000"/>
              </a:lnSpc>
              <a:spcAft>
                <a:spcPts val="600"/>
              </a:spcAft>
              <a:buSzPts val="1200"/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VI - Industrial/construção civil;</a:t>
            </a:r>
          </a:p>
          <a:p>
            <a:pPr marL="0" marR="567055" indent="0" algn="just">
              <a:lnSpc>
                <a:spcPct val="100000"/>
              </a:lnSpc>
              <a:spcAft>
                <a:spcPts val="600"/>
              </a:spcAft>
              <a:buSzPts val="1200"/>
              <a:buFont typeface="Arial" panose="020B0604020202020204" pitchFamily="34" charset="0"/>
              <a:buNone/>
            </a:pP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VII –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Comercial; e</a:t>
            </a:r>
          </a:p>
          <a:p>
            <a:pPr marL="0" marR="567055" indent="0" algn="just">
              <a:lnSpc>
                <a:spcPct val="100000"/>
              </a:lnSpc>
              <a:spcAft>
                <a:spcPts val="600"/>
              </a:spcAft>
              <a:buSzPts val="1200"/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VII – Aquicultura.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6CDB72E2-980D-0B40-BACD-CDD9AFA9FACA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FINALIDADES DE USO</a:t>
            </a:r>
          </a:p>
        </p:txBody>
      </p:sp>
    </p:spTree>
    <p:extLst>
      <p:ext uri="{BB962C8B-B14F-4D97-AF65-F5344CB8AC3E}">
        <p14:creationId xmlns:p14="http://schemas.microsoft.com/office/powerpoint/2010/main" val="4044217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A7FCDBF-9BB8-0340-B5E9-A4CC16C10777}"/>
              </a:ext>
            </a:extLst>
          </p:cNvPr>
          <p:cNvSpPr txBox="1">
            <a:spLocks/>
          </p:cNvSpPr>
          <p:nvPr/>
        </p:nvSpPr>
        <p:spPr>
          <a:xfrm>
            <a:off x="298210" y="2444441"/>
            <a:ext cx="11574000" cy="196911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67055" indent="0" algn="just">
              <a:lnSpc>
                <a:spcPct val="160000"/>
              </a:lnSpc>
              <a:buSzPts val="1200"/>
              <a:buNone/>
            </a:pPr>
            <a:r>
              <a:rPr lang="pt-BR" sz="2400" spc="300">
                <a:solidFill>
                  <a:srgbClr val="067838"/>
                </a:solidFill>
                <a:latin typeface="Rockwell" panose="02060603020205020403" pitchFamily="18" charset="77"/>
              </a:rPr>
              <a:t>Resolução nº 18, de 19 de outubro de 2020 </a:t>
            </a: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</a:rPr>
              <a:t>- Estabelece valores de referência para a determinação da demanda de água por atividade, para fins de outorga prévia ou de direito de uso de recursos hídricos em corpos hídricos de domínio do Distrito Federal e dá outras providências. 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73F5ACE-D864-BA4A-9464-2D15DF747D47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FINALIDADES DE USO</a:t>
            </a:r>
          </a:p>
        </p:txBody>
      </p:sp>
    </p:spTree>
    <p:extLst>
      <p:ext uri="{BB962C8B-B14F-4D97-AF65-F5344CB8AC3E}">
        <p14:creationId xmlns:p14="http://schemas.microsoft.com/office/powerpoint/2010/main" val="1783407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28B8EEE-18FE-F142-BF7A-9178122A7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20" y="3101056"/>
            <a:ext cx="11513159" cy="655887"/>
          </a:xfrm>
        </p:spPr>
        <p:txBody>
          <a:bodyPr/>
          <a:lstStyle/>
          <a:p>
            <a:pPr algn="ctr"/>
            <a:r>
              <a:rPr lang="pt-BR" dirty="0">
                <a:hlinkClick r:id="rId2" tooltip="Vídeo Outorga"/>
              </a:rPr>
              <a:t>https://youtu.be/FsgkXCf3bic?si=Ft0fLz9uYY1UAaTv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66828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AFE2546-8A7A-4149-B9EB-8FB4722A2C38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QUEM É O “DONO”DA ÁGUA?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7C25196-8E7F-AC4B-8525-E480005B5B72}"/>
              </a:ext>
            </a:extLst>
          </p:cNvPr>
          <p:cNvSpPr txBox="1">
            <a:spLocks/>
          </p:cNvSpPr>
          <p:nvPr/>
        </p:nvSpPr>
        <p:spPr>
          <a:xfrm>
            <a:off x="299802" y="1681680"/>
            <a:ext cx="11574000" cy="46141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6830" algn="just">
              <a:lnSpc>
                <a:spcPct val="150000"/>
              </a:lnSpc>
            </a:pPr>
            <a:endParaRPr lang="pt-BR" sz="2400" spc="300">
              <a:solidFill>
                <a:srgbClr val="067838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F7934C93-4042-940A-D38A-47D62CC38621}"/>
              </a:ext>
            </a:extLst>
          </p:cNvPr>
          <p:cNvSpPr txBox="1">
            <a:spLocks/>
          </p:cNvSpPr>
          <p:nvPr/>
        </p:nvSpPr>
        <p:spPr>
          <a:xfrm>
            <a:off x="452202" y="1834080"/>
            <a:ext cx="11574000" cy="46141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6830" algn="just">
              <a:lnSpc>
                <a:spcPct val="150000"/>
              </a:lnSpc>
            </a:pPr>
            <a:r>
              <a:rPr lang="pt-BR" sz="2400" spc="300" dirty="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Conforme a CF/88 –</a:t>
            </a:r>
            <a:r>
              <a:rPr lang="pt-BR" sz="2400" spc="300" dirty="0">
                <a:solidFill>
                  <a:srgbClr val="047BC0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 água é um bem de domínio público.</a:t>
            </a:r>
          </a:p>
          <a:p>
            <a:pPr marR="36830" algn="just">
              <a:lnSpc>
                <a:spcPct val="150000"/>
              </a:lnSpc>
            </a:pPr>
            <a:r>
              <a:rPr lang="pt-BR" sz="2400" spc="300" dirty="0">
                <a:solidFill>
                  <a:srgbClr val="047BC0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 Lei 9.433/1997: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Art. 1º A Política Nacional de Recursos Hídricos baseia-se nos seguintes fundamentos: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067838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 - a água é um bem de domínio público;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II - a água é um recurso natural limitado, dotado de valor econômico;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III - em situações de escassez, o uso prioritário dos recursos hídricos é o consumo humano e a dessedentação de animais;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IV - a gestão dos recursos hídricos deve sempre proporcionar o uso múltiplo das águas;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V - a bacia hidrográfica é a unidade territorial para implementação da Política Nacional de Recursos Hídricos e atuação do Sistema Nacional de Gerenciamento de Recursos Hídricos;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VI - a gestão dos recursos hídricos deve ser descentralizada e contar com a participação do Poder Público, dos usuários e das comunidades.</a:t>
            </a:r>
          </a:p>
          <a:p>
            <a:pPr marR="36830" algn="just">
              <a:lnSpc>
                <a:spcPct val="150000"/>
              </a:lnSpc>
            </a:pPr>
            <a:endParaRPr lang="pt-BR" sz="2400" spc="300" dirty="0">
              <a:solidFill>
                <a:srgbClr val="047BC0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  <a:p>
            <a:pPr marL="0" marR="36830" indent="0" algn="just">
              <a:lnSpc>
                <a:spcPct val="150000"/>
              </a:lnSpc>
              <a:buNone/>
            </a:pPr>
            <a:r>
              <a:rPr lang="pt-BR" sz="2400" spc="300" dirty="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58252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C2B145E-621A-1FD2-6037-75C219F36B01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TRANSPARÊNCIA DOS DADOS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FC007E-DE21-AC96-3AFB-0D51E0826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630" y="1399798"/>
            <a:ext cx="9693897" cy="523846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4DCEC08-05E6-800B-6597-29D7ED6811E9}"/>
              </a:ext>
            </a:extLst>
          </p:cNvPr>
          <p:cNvSpPr/>
          <p:nvPr/>
        </p:nvSpPr>
        <p:spPr>
          <a:xfrm>
            <a:off x="2837468" y="5250730"/>
            <a:ext cx="1489435" cy="12987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102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C2B145E-621A-1FD2-6037-75C219F36B01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NÚMEROS DE OUTORGA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BAF326A7-BE71-5C24-D03C-196D895CE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" y="1409850"/>
            <a:ext cx="9805851" cy="536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720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11393A0-D948-2D5B-D0A3-72959A5040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7212112"/>
              </p:ext>
            </p:extLst>
          </p:nvPr>
        </p:nvGraphicFramePr>
        <p:xfrm>
          <a:off x="1505367" y="1348032"/>
          <a:ext cx="9181266" cy="5373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id="{314F0EFC-4DDB-64E3-EBF7-4AA8B95B1E8F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NÚMEROS DE OUTORGA</a:t>
            </a:r>
          </a:p>
        </p:txBody>
      </p:sp>
    </p:spTree>
    <p:extLst>
      <p:ext uri="{BB962C8B-B14F-4D97-AF65-F5344CB8AC3E}">
        <p14:creationId xmlns:p14="http://schemas.microsoft.com/office/powerpoint/2010/main" val="1116540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ias hidrográficas: o que são, elementos, tipos - Brasil Escola">
            <a:extLst>
              <a:ext uri="{FF2B5EF4-FFF2-40B4-BE49-F238E27FC236}">
                <a16:creationId xmlns:a16="http://schemas.microsoft.com/office/drawing/2014/main" id="{15C6B9A7-6074-4F33-6B94-65B58D59C6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86" y="1418113"/>
            <a:ext cx="7881438" cy="52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9F80457-BB79-6331-7A48-BFE00AEC498D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COMO OUTORGAR?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B545E5C8-1125-800C-5947-CB158230EB77}"/>
              </a:ext>
            </a:extLst>
          </p:cNvPr>
          <p:cNvSpPr txBox="1">
            <a:spLocks/>
          </p:cNvSpPr>
          <p:nvPr/>
        </p:nvSpPr>
        <p:spPr>
          <a:xfrm>
            <a:off x="254667" y="2183183"/>
            <a:ext cx="4082201" cy="278941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567055" indent="0" algn="ctr">
              <a:lnSpc>
                <a:spcPct val="160000"/>
              </a:lnSpc>
              <a:buSzPts val="1200"/>
              <a:buNone/>
            </a:pPr>
            <a:r>
              <a:rPr lang="pt-BR" spc="300">
                <a:solidFill>
                  <a:srgbClr val="15306F"/>
                </a:solidFill>
                <a:latin typeface="Rockwell" panose="02060603020205020403" pitchFamily="18" charset="77"/>
              </a:rPr>
              <a:t>Quanto de água eu tenho disponível??</a:t>
            </a:r>
          </a:p>
        </p:txBody>
      </p:sp>
    </p:spTree>
    <p:extLst>
      <p:ext uri="{BB962C8B-B14F-4D97-AF65-F5344CB8AC3E}">
        <p14:creationId xmlns:p14="http://schemas.microsoft.com/office/powerpoint/2010/main" val="2237056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2134BEB-D0EC-E542-439F-0DD98BCEA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900" spc="300" dirty="0">
                <a:solidFill>
                  <a:srgbClr val="15306F"/>
                </a:solidFill>
              </a:rPr>
              <a:t>Vazão de referência - Q7,10, Q90, Q95, </a:t>
            </a:r>
            <a:r>
              <a:rPr lang="pt-BR" sz="1900" spc="300" dirty="0" err="1">
                <a:solidFill>
                  <a:srgbClr val="15306F"/>
                </a:solidFill>
              </a:rPr>
              <a:t>Qmmm</a:t>
            </a:r>
            <a:r>
              <a:rPr lang="pt-BR" sz="1900" spc="300" dirty="0">
                <a:solidFill>
                  <a:srgbClr val="15306F"/>
                </a:solidFill>
              </a:rPr>
              <a:t> ...</a:t>
            </a:r>
          </a:p>
          <a:p>
            <a:endParaRPr lang="pt-BR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DB0091B-A23C-1A6C-6A07-763AACDC87E6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DISPONIBILIDADE HÍDRICA - Superficial</a:t>
            </a:r>
          </a:p>
        </p:txBody>
      </p:sp>
      <p:pic>
        <p:nvPicPr>
          <p:cNvPr id="3074" name="Picture 2" descr="Tela de computador&#10;&#10;Descrição gerada automaticamente">
            <a:extLst>
              <a:ext uri="{FF2B5EF4-FFF2-40B4-BE49-F238E27FC236}">
                <a16:creationId xmlns:a16="http://schemas.microsoft.com/office/drawing/2014/main" id="{091163DA-6E2D-8297-C054-8CAEF6FFB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50" y="2311430"/>
            <a:ext cx="10078573" cy="266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657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3CD64B4-DA91-4B91-DD6B-A444059B5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4" y="1388881"/>
            <a:ext cx="5611259" cy="441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80771423-84E9-B4AF-9ABD-CF723F61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754" y="2050771"/>
            <a:ext cx="6367751" cy="466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9721034-382B-A835-0333-82BED5193BE1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DISPONIBILIDADE HÍDRICA - Subterrânea</a:t>
            </a:r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DD09FAB-00CD-BCFC-2C56-61956F4FB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484156"/>
            <a:ext cx="4923934" cy="471340"/>
          </a:xfrm>
        </p:spPr>
        <p:txBody>
          <a:bodyPr/>
          <a:lstStyle/>
          <a:p>
            <a:r>
              <a:rPr lang="pt-BR" sz="1900" spc="300" dirty="0">
                <a:solidFill>
                  <a:srgbClr val="15306F"/>
                </a:solidFill>
              </a:rPr>
              <a:t>Resolução nº 16/2018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771601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15B2BAC-0509-83EF-0366-C73B5B51E1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51" y="1393520"/>
            <a:ext cx="11513159" cy="5155939"/>
          </a:xfrm>
        </p:spPr>
        <p:txBody>
          <a:bodyPr/>
          <a:lstStyle/>
          <a:p>
            <a:pPr marL="0" indent="0" algn="just">
              <a:buNone/>
            </a:pPr>
            <a:r>
              <a:rPr lang="pt-BR" sz="1900" spc="300">
                <a:solidFill>
                  <a:srgbClr val="15306F"/>
                </a:solidFill>
              </a:rPr>
              <a:t>Art. 7o Para os usos de águas superficiais, ficam estabelecidos, para o somatório das vazões a serem outorgadas em um mesmo curso de água, os seguintes limites máximos: </a:t>
            </a:r>
          </a:p>
          <a:p>
            <a:pPr marL="0" indent="0" algn="just">
              <a:buNone/>
            </a:pPr>
            <a:endParaRPr lang="pt-BR" sz="1900" spc="300">
              <a:solidFill>
                <a:srgbClr val="15306F"/>
              </a:solidFill>
            </a:endParaRPr>
          </a:p>
          <a:p>
            <a:pPr marL="0" indent="0" algn="just">
              <a:buNone/>
            </a:pPr>
            <a:r>
              <a:rPr lang="pt-BR" sz="1900" spc="300" err="1">
                <a:solidFill>
                  <a:srgbClr val="15306F"/>
                </a:solidFill>
              </a:rPr>
              <a:t>I</a:t>
            </a:r>
            <a:r>
              <a:rPr lang="pt-BR" sz="1900" spc="300">
                <a:solidFill>
                  <a:srgbClr val="15306F"/>
                </a:solidFill>
              </a:rPr>
              <a:t> – </a:t>
            </a:r>
            <a:r>
              <a:rPr lang="pt-BR" sz="1900" spc="300">
                <a:solidFill>
                  <a:srgbClr val="067838"/>
                </a:solidFill>
              </a:rPr>
              <a:t>Até 80%</a:t>
            </a:r>
            <a:r>
              <a:rPr lang="pt-BR" sz="1900" spc="300">
                <a:solidFill>
                  <a:srgbClr val="15306F"/>
                </a:solidFill>
              </a:rPr>
              <a:t> (oitenta por cento) das vazões de referência Q7,10, Q90, Q95 ou </a:t>
            </a:r>
            <a:r>
              <a:rPr lang="pt-BR" sz="1900" spc="300" err="1">
                <a:solidFill>
                  <a:srgbClr val="15306F"/>
                </a:solidFill>
              </a:rPr>
              <a:t>Qmmm</a:t>
            </a:r>
            <a:r>
              <a:rPr lang="pt-BR" sz="1900" spc="300">
                <a:solidFill>
                  <a:srgbClr val="15306F"/>
                </a:solidFill>
              </a:rPr>
              <a:t> (média das mínimas mensais), quando não houver barramento; (Alterado pela Resolução no 17, de 15/08/2017) </a:t>
            </a:r>
          </a:p>
          <a:p>
            <a:pPr marL="0" indent="0" algn="just">
              <a:buNone/>
            </a:pPr>
            <a:endParaRPr lang="pt-BR" sz="1900" spc="300">
              <a:solidFill>
                <a:srgbClr val="15306F"/>
              </a:solidFill>
            </a:endParaRPr>
          </a:p>
          <a:p>
            <a:pPr marL="0" indent="0" algn="just">
              <a:buNone/>
            </a:pPr>
            <a:r>
              <a:rPr lang="pt-BR" sz="1900" spc="300">
                <a:solidFill>
                  <a:srgbClr val="15306F"/>
                </a:solidFill>
              </a:rPr>
              <a:t>II – Até 80% (oitenta por cento) das vazões regularizadas, dos lagos naturais ou de barramentos implantados em mananciais perenes. </a:t>
            </a:r>
          </a:p>
          <a:p>
            <a:pPr marL="0" indent="0" algn="just">
              <a:buNone/>
            </a:pPr>
            <a:r>
              <a:rPr lang="pt-BR" sz="1900" spc="300">
                <a:solidFill>
                  <a:srgbClr val="15306F"/>
                </a:solidFill>
              </a:rPr>
              <a:t>(...)</a:t>
            </a:r>
          </a:p>
          <a:p>
            <a:pPr marL="0" indent="0" algn="just">
              <a:buNone/>
            </a:pPr>
            <a:r>
              <a:rPr lang="pt-BR" sz="1900" spc="300">
                <a:solidFill>
                  <a:srgbClr val="15306F"/>
                </a:solidFill>
              </a:rPr>
              <a:t>§4o A cada usuário, </a:t>
            </a:r>
            <a:r>
              <a:rPr lang="pt-BR" sz="1900" spc="300">
                <a:solidFill>
                  <a:srgbClr val="067838"/>
                </a:solidFill>
              </a:rPr>
              <a:t>fica limitada a captação em até 20% </a:t>
            </a:r>
            <a:r>
              <a:rPr lang="pt-BR" sz="1900" spc="300">
                <a:solidFill>
                  <a:srgbClr val="15306F"/>
                </a:solidFill>
              </a:rPr>
              <a:t>(vinte por cento) da vazão total outorgável do ponto de captação no curso de água, proporção que poderá́ ser ampliada, a critério da </a:t>
            </a:r>
            <a:r>
              <a:rPr lang="pt-BR" sz="1900" spc="300" err="1">
                <a:solidFill>
                  <a:srgbClr val="15306F"/>
                </a:solidFill>
              </a:rPr>
              <a:t>Adasa</a:t>
            </a:r>
            <a:r>
              <a:rPr lang="pt-BR" sz="1900" spc="300">
                <a:solidFill>
                  <a:srgbClr val="15306F"/>
                </a:solidFill>
              </a:rPr>
              <a:t>, considerando os usos prioritários, os usos coletivos, o número de usuários e a disponibilidade hídrica. (Alterado pela Resolução no 17, de 15/08/2017) </a:t>
            </a:r>
          </a:p>
          <a:p>
            <a:pPr marL="0" indent="0" algn="just">
              <a:buNone/>
            </a:pPr>
            <a:endParaRPr lang="pt-BR" sz="1900" spc="300">
              <a:solidFill>
                <a:srgbClr val="15306F"/>
              </a:solidFill>
            </a:endParaRPr>
          </a:p>
          <a:p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A031359-E8E7-328B-DDCD-84D65F3A407A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QUANTO EU POSSO OUTORGAR?</a:t>
            </a:r>
          </a:p>
        </p:txBody>
      </p:sp>
    </p:spTree>
    <p:extLst>
      <p:ext uri="{BB962C8B-B14F-4D97-AF65-F5344CB8AC3E}">
        <p14:creationId xmlns:p14="http://schemas.microsoft.com/office/powerpoint/2010/main" val="25995096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ias hidrográficas: o que são, elementos, tipos - Brasil Escola">
            <a:extLst>
              <a:ext uri="{FF2B5EF4-FFF2-40B4-BE49-F238E27FC236}">
                <a16:creationId xmlns:a16="http://schemas.microsoft.com/office/drawing/2014/main" id="{15C6B9A7-6074-4F33-6B94-65B58D59C6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94" y="1389016"/>
            <a:ext cx="7881438" cy="52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9F80457-BB79-6331-7A48-BFE00AEC498D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COMO OUTORGAR?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F58879CC-366A-77CA-6707-4342F65AC105}"/>
              </a:ext>
            </a:extLst>
          </p:cNvPr>
          <p:cNvSpPr/>
          <p:nvPr/>
        </p:nvSpPr>
        <p:spPr>
          <a:xfrm>
            <a:off x="5408023" y="5460274"/>
            <a:ext cx="3274423" cy="1828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7E29D8-C694-D41D-6E60-8C0F183DF681}"/>
              </a:ext>
            </a:extLst>
          </p:cNvPr>
          <p:cNvSpPr txBox="1"/>
          <p:nvPr/>
        </p:nvSpPr>
        <p:spPr>
          <a:xfrm>
            <a:off x="8813074" y="5367048"/>
            <a:ext cx="197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err="1"/>
              <a:t>Qmmm</a:t>
            </a:r>
            <a:r>
              <a:rPr lang="pt-BR"/>
              <a:t> – 100 l/</a:t>
            </a:r>
            <a:r>
              <a:rPr lang="pt-BR" err="1"/>
              <a:t>s</a:t>
            </a:r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9AF082-5391-E69D-1923-A2F83CF80829}"/>
              </a:ext>
            </a:extLst>
          </p:cNvPr>
          <p:cNvSpPr txBox="1"/>
          <p:nvPr/>
        </p:nvSpPr>
        <p:spPr>
          <a:xfrm>
            <a:off x="8682446" y="6023274"/>
            <a:ext cx="235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Outorgável – 80 l/</a:t>
            </a:r>
            <a:r>
              <a:rPr lang="pt-BR" err="1"/>
              <a:t>s</a:t>
            </a:r>
            <a:endParaRPr lang="pt-BR"/>
          </a:p>
          <a:p>
            <a:r>
              <a:rPr lang="pt-BR"/>
              <a:t>Remanescente – 20 l/</a:t>
            </a:r>
            <a:r>
              <a:rPr lang="pt-BR" err="1"/>
              <a:t>s</a:t>
            </a:r>
            <a:endParaRPr lang="pt-BR"/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1F11BD12-C424-80DD-9960-211809516D3E}"/>
              </a:ext>
            </a:extLst>
          </p:cNvPr>
          <p:cNvSpPr/>
          <p:nvPr/>
        </p:nvSpPr>
        <p:spPr>
          <a:xfrm rot="5400000">
            <a:off x="9415808" y="5789985"/>
            <a:ext cx="294583" cy="1719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4CFC74D5-443D-767A-6CF6-5E360DF2ABD0}"/>
              </a:ext>
            </a:extLst>
          </p:cNvPr>
          <p:cNvSpPr/>
          <p:nvPr/>
        </p:nvSpPr>
        <p:spPr>
          <a:xfrm rot="5400000">
            <a:off x="4911964" y="3794426"/>
            <a:ext cx="598049" cy="23731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FBD95BB8-D50D-4627-5E7E-1CCE399D863D}"/>
              </a:ext>
            </a:extLst>
          </p:cNvPr>
          <p:cNvCxnSpPr/>
          <p:nvPr/>
        </p:nvCxnSpPr>
        <p:spPr>
          <a:xfrm flipV="1">
            <a:off x="5329644" y="2246811"/>
            <a:ext cx="3352802" cy="1368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B78C3C1-D0E8-0622-3406-85CC8AEFCA0A}"/>
              </a:ext>
            </a:extLst>
          </p:cNvPr>
          <p:cNvSpPr txBox="1"/>
          <p:nvPr/>
        </p:nvSpPr>
        <p:spPr>
          <a:xfrm>
            <a:off x="8813074" y="2281098"/>
            <a:ext cx="2432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Vazão no ponto – 50 l/</a:t>
            </a:r>
            <a:r>
              <a:rPr lang="pt-BR" err="1"/>
              <a:t>s</a:t>
            </a:r>
            <a:r>
              <a:rPr lang="pt-BR"/>
              <a:t> 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422A7D-75EF-9BF0-5C9C-AB27251BA2B1}"/>
              </a:ext>
            </a:extLst>
          </p:cNvPr>
          <p:cNvSpPr txBox="1"/>
          <p:nvPr/>
        </p:nvSpPr>
        <p:spPr>
          <a:xfrm>
            <a:off x="8813074" y="1527571"/>
            <a:ext cx="230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Vazão Solicitada – 8 l/</a:t>
            </a:r>
            <a:r>
              <a:rPr lang="pt-BR" err="1"/>
              <a:t>s</a:t>
            </a:r>
            <a:endParaRPr lang="pt-BR"/>
          </a:p>
        </p:txBody>
      </p:sp>
      <p:sp>
        <p:nvSpPr>
          <p:cNvPr id="14" name="Seta para a Direita 13">
            <a:extLst>
              <a:ext uri="{FF2B5EF4-FFF2-40B4-BE49-F238E27FC236}">
                <a16:creationId xmlns:a16="http://schemas.microsoft.com/office/drawing/2014/main" id="{F3236C8A-2B80-FC85-BF3A-68D7F5771990}"/>
              </a:ext>
            </a:extLst>
          </p:cNvPr>
          <p:cNvSpPr/>
          <p:nvPr/>
        </p:nvSpPr>
        <p:spPr>
          <a:xfrm rot="5400000">
            <a:off x="9705369" y="2754750"/>
            <a:ext cx="294583" cy="1719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61A0ABF-7E4B-E6C9-8608-83BBE0689A57}"/>
              </a:ext>
            </a:extLst>
          </p:cNvPr>
          <p:cNvSpPr txBox="1"/>
          <p:nvPr/>
        </p:nvSpPr>
        <p:spPr>
          <a:xfrm>
            <a:off x="8706043" y="3030550"/>
            <a:ext cx="235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Outorgável – 40 l/</a:t>
            </a:r>
            <a:r>
              <a:rPr lang="pt-BR" err="1"/>
              <a:t>s</a:t>
            </a:r>
            <a:endParaRPr lang="pt-BR"/>
          </a:p>
          <a:p>
            <a:r>
              <a:rPr lang="pt-BR"/>
              <a:t>Remanescente – 10 l/</a:t>
            </a:r>
            <a:r>
              <a:rPr lang="pt-BR" err="1"/>
              <a:t>s</a:t>
            </a:r>
            <a:endParaRPr lang="pt-BR"/>
          </a:p>
        </p:txBody>
      </p:sp>
      <p:sp>
        <p:nvSpPr>
          <p:cNvPr id="16" name="Seta para a Direita 15">
            <a:extLst>
              <a:ext uri="{FF2B5EF4-FFF2-40B4-BE49-F238E27FC236}">
                <a16:creationId xmlns:a16="http://schemas.microsoft.com/office/drawing/2014/main" id="{C0931D7A-9C4B-C039-37AF-72A5986CEE7B}"/>
              </a:ext>
            </a:extLst>
          </p:cNvPr>
          <p:cNvSpPr/>
          <p:nvPr/>
        </p:nvSpPr>
        <p:spPr>
          <a:xfrm rot="5400000">
            <a:off x="9681772" y="3759399"/>
            <a:ext cx="294583" cy="1719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59589E4-DF80-47DB-2B45-1BFFBC341431}"/>
              </a:ext>
            </a:extLst>
          </p:cNvPr>
          <p:cNvSpPr txBox="1"/>
          <p:nvPr/>
        </p:nvSpPr>
        <p:spPr>
          <a:xfrm>
            <a:off x="8416533" y="4038524"/>
            <a:ext cx="310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Outorgável por usuário – 8 l/</a:t>
            </a:r>
            <a:r>
              <a:rPr lang="pt-BR" err="1"/>
              <a:t>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3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 animBg="1"/>
      <p:bldP spid="12" grpId="0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F4D0669-8C67-C187-8C2E-DAB0BFE5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6066"/>
            <a:ext cx="12192000" cy="532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DDA82C6-899B-690B-6828-2DABDC50822D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SISTEMA DE APOIO A DECISÃO</a:t>
            </a:r>
          </a:p>
        </p:txBody>
      </p:sp>
    </p:spTree>
    <p:extLst>
      <p:ext uri="{BB962C8B-B14F-4D97-AF65-F5344CB8AC3E}">
        <p14:creationId xmlns:p14="http://schemas.microsoft.com/office/powerpoint/2010/main" val="1840914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2DDA82C6-899B-690B-6828-2DABDC50822D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SISTEMA DE APOIO A DECISÃO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DB9C3D3-981C-E9EE-13BC-0EE1A5E7A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54" y="1335432"/>
            <a:ext cx="10659291" cy="552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400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AFE2546-8A7A-4149-B9EB-8FB4722A2C38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ONDE FOI CRIADA A OUTORGA?</a:t>
            </a: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7C25196-8E7F-AC4B-8525-E480005B5B72}"/>
              </a:ext>
            </a:extLst>
          </p:cNvPr>
          <p:cNvSpPr txBox="1">
            <a:spLocks/>
          </p:cNvSpPr>
          <p:nvPr/>
        </p:nvSpPr>
        <p:spPr>
          <a:xfrm>
            <a:off x="299802" y="1681680"/>
            <a:ext cx="11574000" cy="46141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6830" algn="just">
              <a:lnSpc>
                <a:spcPct val="150000"/>
              </a:lnSpc>
            </a:pP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Instrumento da Política Nacional de Recursos Hídricos</a:t>
            </a:r>
            <a:r>
              <a:rPr lang="pt-PT" sz="20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- artigo 5º da Lei nº 9.433, de 08 de janeiro de 1997. 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  <a:p>
            <a:pPr marR="36830" algn="just">
              <a:lnSpc>
                <a:spcPct val="150000"/>
              </a:lnSpc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 Lei Distrital nº 2.725, de 13 de junho de 2001, instituiu a Política de Recursos Hídricos e criou o Sistema de Gerenciamento de Recursos Hídricos do Distrito Federal. Em seu artigo 6º também estabeleceu a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outorga de direito de uso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de recursos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</a:rPr>
              <a:t>hídricos</a:t>
            </a:r>
            <a:r>
              <a:rPr lang="pt-PT" sz="2000" b="1" spc="300">
                <a:solidFill>
                  <a:srgbClr val="36B0E7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como um dos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instrumentos da Política de Recursos Hídricos do DF.</a:t>
            </a:r>
            <a:endParaRPr lang="pt-BR" sz="2400" spc="300">
              <a:solidFill>
                <a:srgbClr val="067838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686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ias hidrográficas: o que são, elementos, tipos - Brasil Escola">
            <a:extLst>
              <a:ext uri="{FF2B5EF4-FFF2-40B4-BE49-F238E27FC236}">
                <a16:creationId xmlns:a16="http://schemas.microsoft.com/office/drawing/2014/main" id="{15C6B9A7-6074-4F33-6B94-65B58D59C6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94" y="1389016"/>
            <a:ext cx="7881438" cy="525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49F80457-BB79-6331-7A48-BFE00AEC498D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COMO OUTORGAR?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F58879CC-366A-77CA-6707-4342F65AC105}"/>
              </a:ext>
            </a:extLst>
          </p:cNvPr>
          <p:cNvSpPr/>
          <p:nvPr/>
        </p:nvSpPr>
        <p:spPr>
          <a:xfrm rot="20092921">
            <a:off x="5241174" y="4635923"/>
            <a:ext cx="3274423" cy="1828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87E29D8-C694-D41D-6E60-8C0F183DF681}"/>
              </a:ext>
            </a:extLst>
          </p:cNvPr>
          <p:cNvSpPr txBox="1"/>
          <p:nvPr/>
        </p:nvSpPr>
        <p:spPr>
          <a:xfrm>
            <a:off x="8802362" y="2691165"/>
            <a:ext cx="1976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err="1"/>
              <a:t>Qmmm</a:t>
            </a:r>
            <a:r>
              <a:rPr lang="pt-BR"/>
              <a:t> – 100 l/</a:t>
            </a:r>
            <a:r>
              <a:rPr lang="pt-BR" err="1"/>
              <a:t>s</a:t>
            </a:r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9AF082-5391-E69D-1923-A2F83CF80829}"/>
              </a:ext>
            </a:extLst>
          </p:cNvPr>
          <p:cNvSpPr txBox="1"/>
          <p:nvPr/>
        </p:nvSpPr>
        <p:spPr>
          <a:xfrm>
            <a:off x="8684797" y="3579964"/>
            <a:ext cx="235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Outorgável – 80 l/</a:t>
            </a:r>
            <a:r>
              <a:rPr lang="pt-BR" err="1"/>
              <a:t>s</a:t>
            </a:r>
            <a:endParaRPr lang="pt-BR"/>
          </a:p>
          <a:p>
            <a:r>
              <a:rPr lang="pt-BR"/>
              <a:t>Remanescente – 20 l/</a:t>
            </a:r>
            <a:r>
              <a:rPr lang="pt-BR" err="1"/>
              <a:t>s</a:t>
            </a:r>
            <a:endParaRPr lang="pt-BR"/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1F11BD12-C424-80DD-9960-211809516D3E}"/>
              </a:ext>
            </a:extLst>
          </p:cNvPr>
          <p:cNvSpPr/>
          <p:nvPr/>
        </p:nvSpPr>
        <p:spPr>
          <a:xfrm rot="5400000">
            <a:off x="9452993" y="3234233"/>
            <a:ext cx="294583" cy="1719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>
            <a:extLst>
              <a:ext uri="{FF2B5EF4-FFF2-40B4-BE49-F238E27FC236}">
                <a16:creationId xmlns:a16="http://schemas.microsoft.com/office/drawing/2014/main" id="{4CFC74D5-443D-767A-6CF6-5E360DF2ABD0}"/>
              </a:ext>
            </a:extLst>
          </p:cNvPr>
          <p:cNvSpPr/>
          <p:nvPr/>
        </p:nvSpPr>
        <p:spPr>
          <a:xfrm rot="5400000">
            <a:off x="4911964" y="3794426"/>
            <a:ext cx="598049" cy="23731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8EED756-FFE8-905B-A03A-620C16E491DF}"/>
              </a:ext>
            </a:extLst>
          </p:cNvPr>
          <p:cNvSpPr txBox="1"/>
          <p:nvPr/>
        </p:nvSpPr>
        <p:spPr>
          <a:xfrm>
            <a:off x="8684797" y="4549460"/>
            <a:ext cx="235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Outorgada – 8 l/</a:t>
            </a:r>
            <a:r>
              <a:rPr lang="pt-BR" err="1"/>
              <a:t>s</a:t>
            </a:r>
            <a:endParaRPr lang="pt-BR"/>
          </a:p>
          <a:p>
            <a:r>
              <a:rPr lang="pt-BR"/>
              <a:t>Disponível – 72 l/</a:t>
            </a:r>
            <a:r>
              <a:rPr lang="pt-BR" err="1"/>
              <a:t>s</a:t>
            </a:r>
            <a:endParaRPr lang="pt-BR"/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965815F6-3B03-D53A-DE18-EF9F2E250A63}"/>
              </a:ext>
            </a:extLst>
          </p:cNvPr>
          <p:cNvSpPr/>
          <p:nvPr/>
        </p:nvSpPr>
        <p:spPr>
          <a:xfrm rot="5400000">
            <a:off x="9431221" y="4287589"/>
            <a:ext cx="294583" cy="17199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>
            <a:extLst>
              <a:ext uri="{FF2B5EF4-FFF2-40B4-BE49-F238E27FC236}">
                <a16:creationId xmlns:a16="http://schemas.microsoft.com/office/drawing/2014/main" id="{BAB07843-48A0-0D5A-E437-7EB85E61C6B0}"/>
              </a:ext>
            </a:extLst>
          </p:cNvPr>
          <p:cNvSpPr/>
          <p:nvPr/>
        </p:nvSpPr>
        <p:spPr>
          <a:xfrm rot="5400000">
            <a:off x="3557609" y="3353308"/>
            <a:ext cx="598049" cy="23731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a Direita 17">
            <a:extLst>
              <a:ext uri="{FF2B5EF4-FFF2-40B4-BE49-F238E27FC236}">
                <a16:creationId xmlns:a16="http://schemas.microsoft.com/office/drawing/2014/main" id="{5CCD2494-B63A-A158-7D54-0F2293CEDABA}"/>
              </a:ext>
            </a:extLst>
          </p:cNvPr>
          <p:cNvSpPr/>
          <p:nvPr/>
        </p:nvSpPr>
        <p:spPr>
          <a:xfrm rot="5400000">
            <a:off x="5678320" y="4406664"/>
            <a:ext cx="598049" cy="23731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a Direita 18">
            <a:extLst>
              <a:ext uri="{FF2B5EF4-FFF2-40B4-BE49-F238E27FC236}">
                <a16:creationId xmlns:a16="http://schemas.microsoft.com/office/drawing/2014/main" id="{85657962-1F09-BEB5-C743-E3A80225B2F1}"/>
              </a:ext>
            </a:extLst>
          </p:cNvPr>
          <p:cNvSpPr/>
          <p:nvPr/>
        </p:nvSpPr>
        <p:spPr>
          <a:xfrm rot="5400000">
            <a:off x="5284701" y="2791972"/>
            <a:ext cx="598049" cy="23731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 para a Direita 19">
            <a:extLst>
              <a:ext uri="{FF2B5EF4-FFF2-40B4-BE49-F238E27FC236}">
                <a16:creationId xmlns:a16="http://schemas.microsoft.com/office/drawing/2014/main" id="{B887A4CB-5293-A16E-1215-FF0369E69A23}"/>
              </a:ext>
            </a:extLst>
          </p:cNvPr>
          <p:cNvSpPr/>
          <p:nvPr/>
        </p:nvSpPr>
        <p:spPr>
          <a:xfrm rot="5400000">
            <a:off x="4350923" y="3568633"/>
            <a:ext cx="598049" cy="23731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Seta para a Direita 20">
            <a:extLst>
              <a:ext uri="{FF2B5EF4-FFF2-40B4-BE49-F238E27FC236}">
                <a16:creationId xmlns:a16="http://schemas.microsoft.com/office/drawing/2014/main" id="{75F68583-C161-8FF8-9DDD-9A4AE65FBDF7}"/>
              </a:ext>
            </a:extLst>
          </p:cNvPr>
          <p:cNvSpPr/>
          <p:nvPr/>
        </p:nvSpPr>
        <p:spPr>
          <a:xfrm rot="5400000">
            <a:off x="5137653" y="4480641"/>
            <a:ext cx="598049" cy="23731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 para a Direita 21">
            <a:extLst>
              <a:ext uri="{FF2B5EF4-FFF2-40B4-BE49-F238E27FC236}">
                <a16:creationId xmlns:a16="http://schemas.microsoft.com/office/drawing/2014/main" id="{533A0365-6D67-51A5-4FAF-D732FD4CFC9D}"/>
              </a:ext>
            </a:extLst>
          </p:cNvPr>
          <p:cNvSpPr/>
          <p:nvPr/>
        </p:nvSpPr>
        <p:spPr>
          <a:xfrm rot="5400000">
            <a:off x="6327107" y="3722288"/>
            <a:ext cx="598049" cy="23731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 para a Direita 22">
            <a:extLst>
              <a:ext uri="{FF2B5EF4-FFF2-40B4-BE49-F238E27FC236}">
                <a16:creationId xmlns:a16="http://schemas.microsoft.com/office/drawing/2014/main" id="{224B48FE-90EA-6F9E-2EF7-22DC47F3EA09}"/>
              </a:ext>
            </a:extLst>
          </p:cNvPr>
          <p:cNvSpPr/>
          <p:nvPr/>
        </p:nvSpPr>
        <p:spPr>
          <a:xfrm rot="5400000">
            <a:off x="2915179" y="3240866"/>
            <a:ext cx="598049" cy="237311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7DFF9C53-1614-02F0-6814-E5CEE060FA96}"/>
              </a:ext>
            </a:extLst>
          </p:cNvPr>
          <p:cNvSpPr txBox="1"/>
          <p:nvPr/>
        </p:nvSpPr>
        <p:spPr>
          <a:xfrm>
            <a:off x="8684797" y="4599296"/>
            <a:ext cx="2351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/>
              <a:t>Outorgada – 80 l/</a:t>
            </a:r>
            <a:r>
              <a:rPr lang="pt-BR" err="1"/>
              <a:t>s</a:t>
            </a:r>
            <a:endParaRPr lang="pt-BR"/>
          </a:p>
          <a:p>
            <a:r>
              <a:rPr lang="pt-BR"/>
              <a:t>Disponível – 0 l/</a:t>
            </a:r>
            <a:r>
              <a:rPr lang="pt-BR" err="1"/>
              <a:t>s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1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2" grpId="1"/>
      <p:bldP spid="4" grpId="0" animBg="1"/>
      <p:bldP spid="10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49F80457-BB79-6331-7A48-BFE00AEC498D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A REALIDADE É FÁCIL ASSIM?</a:t>
            </a:r>
          </a:p>
        </p:txBody>
      </p:sp>
      <p:pic>
        <p:nvPicPr>
          <p:cNvPr id="2" name="Imagem 1" descr="Mapa&#10;&#10;Descrição gerada automaticamente">
            <a:extLst>
              <a:ext uri="{FF2B5EF4-FFF2-40B4-BE49-F238E27FC236}">
                <a16:creationId xmlns:a16="http://schemas.microsoft.com/office/drawing/2014/main" id="{0297B1A9-193B-1C0B-9AF7-F124407D9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7" y="1629886"/>
            <a:ext cx="5949175" cy="46575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7A44E04-E996-95E1-C63F-34EC29FF6297}"/>
              </a:ext>
            </a:extLst>
          </p:cNvPr>
          <p:cNvSpPr txBox="1"/>
          <p:nvPr/>
        </p:nvSpPr>
        <p:spPr>
          <a:xfrm>
            <a:off x="1681975" y="1263805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ea typeface="Calibri"/>
                <a:cs typeface="Calibri"/>
              </a:rPr>
              <a:t>1996</a:t>
            </a:r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AF6475-98B5-7B1C-FE15-B441D0767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596" y="1629164"/>
            <a:ext cx="5679687" cy="5198014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4653195-AF02-77F8-714B-4C33FFFFF40F}"/>
              </a:ext>
            </a:extLst>
          </p:cNvPr>
          <p:cNvSpPr txBox="1"/>
          <p:nvPr/>
        </p:nvSpPr>
        <p:spPr>
          <a:xfrm>
            <a:off x="7657170" y="131026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ea typeface="Calibri"/>
                <a:cs typeface="Calibri"/>
              </a:rPr>
              <a:t>2004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31392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0A35ED42-379F-7D8C-D1A4-6CBF15ECC27F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ALOCAÇÃO NEGOCIADA</a:t>
            </a:r>
          </a:p>
        </p:txBody>
      </p:sp>
      <p:sp>
        <p:nvSpPr>
          <p:cNvPr id="4" name="Espaço Reservado para Conteúdo 1">
            <a:extLst>
              <a:ext uri="{FF2B5EF4-FFF2-40B4-BE49-F238E27FC236}">
                <a16:creationId xmlns:a16="http://schemas.microsoft.com/office/drawing/2014/main" id="{383232E4-7669-57E2-1EBE-86C3CAB91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51" y="1393520"/>
            <a:ext cx="11513159" cy="5155939"/>
          </a:xfrm>
        </p:spPr>
        <p:txBody>
          <a:bodyPr/>
          <a:lstStyle/>
          <a:p>
            <a:pPr marL="0" indent="0" algn="just">
              <a:buNone/>
            </a:pPr>
            <a:r>
              <a:rPr lang="pt-BR" sz="2400" spc="300">
                <a:solidFill>
                  <a:srgbClr val="15306F"/>
                </a:solidFill>
              </a:rPr>
              <a:t>Processo onde os atores da Bacia, organizados em associações, comissões gestoras ou em comitês, participam da discussão e deliberam sobre a divisão de volumes de água disponível entre os usuários.</a:t>
            </a:r>
          </a:p>
          <a:p>
            <a:pPr marL="0" indent="0" algn="just">
              <a:buNone/>
            </a:pPr>
            <a:endParaRPr lang="pt-BR" sz="2400" spc="300">
              <a:solidFill>
                <a:srgbClr val="15306F"/>
              </a:solidFill>
            </a:endParaRPr>
          </a:p>
          <a:p>
            <a:pPr marL="0" indent="0" algn="just">
              <a:buNone/>
            </a:pPr>
            <a:r>
              <a:rPr lang="pt-BR" sz="2400" spc="300">
                <a:solidFill>
                  <a:srgbClr val="15306F"/>
                </a:solidFill>
              </a:rPr>
              <a:t>É um processo de descentralização das tomadas de decisão sobre a distribuição da água e um compartilhamento de responsabilidades entre os usuários e o poder público outorgante. </a:t>
            </a:r>
          </a:p>
          <a:p>
            <a:endParaRPr lang="pt-BR" sz="2400"/>
          </a:p>
        </p:txBody>
      </p:sp>
    </p:spTree>
    <p:extLst>
      <p:ext uri="{BB962C8B-B14F-4D97-AF65-F5344CB8AC3E}">
        <p14:creationId xmlns:p14="http://schemas.microsoft.com/office/powerpoint/2010/main" val="29297316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7C25196-8E7F-AC4B-8525-E480005B5B72}"/>
              </a:ext>
            </a:extLst>
          </p:cNvPr>
          <p:cNvSpPr txBox="1">
            <a:spLocks/>
          </p:cNvSpPr>
          <p:nvPr/>
        </p:nvSpPr>
        <p:spPr>
          <a:xfrm>
            <a:off x="299802" y="1681680"/>
            <a:ext cx="11574000" cy="46141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6830" algn="just">
              <a:lnSpc>
                <a:spcPct val="150000"/>
              </a:lnSpc>
            </a:pPr>
            <a:endParaRPr lang="pt-BR" sz="2400" spc="300">
              <a:solidFill>
                <a:srgbClr val="067838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</p:txBody>
      </p:sp>
      <p:sp>
        <p:nvSpPr>
          <p:cNvPr id="2" name="Espaço Reservado para Conteúdo 2">
            <a:extLst>
              <a:ext uri="{FF2B5EF4-FFF2-40B4-BE49-F238E27FC236}">
                <a16:creationId xmlns:a16="http://schemas.microsoft.com/office/drawing/2014/main" id="{F7934C93-4042-940A-D38A-47D62CC38621}"/>
              </a:ext>
            </a:extLst>
          </p:cNvPr>
          <p:cNvSpPr txBox="1">
            <a:spLocks/>
          </p:cNvSpPr>
          <p:nvPr/>
        </p:nvSpPr>
        <p:spPr>
          <a:xfrm>
            <a:off x="452202" y="1834080"/>
            <a:ext cx="11574000" cy="461418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36830" algn="just">
              <a:lnSpc>
                <a:spcPct val="150000"/>
              </a:lnSpc>
            </a:pPr>
            <a:r>
              <a:rPr lang="pt-BR" sz="2400" spc="300" dirty="0">
                <a:solidFill>
                  <a:srgbClr val="047BC0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 Lei 9.433/1997: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Art. 1º A Política Nacional de Recursos Hídricos baseia-se nos seguintes fundamentos: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 - a água é um bem de domínio público;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II - a água é um recurso natural limitado, dotado de valor econômico;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III - em situações de escassez, o uso prioritário dos recursos hídricos é o consumo humano e a dessedentação de animais;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IV - a gestão dos recursos hídricos deve sempre proporcionar o uso múltiplo das águas;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V - a bacia hidrográfica é a unidade territorial para implementação da Política Nacional de Recursos Hídricos e atuação do Sistema Nacional de Gerenciamento de Recursos Hídricos;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1400" spc="300" dirty="0">
                <a:solidFill>
                  <a:srgbClr val="067838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VI - a gestão dos recursos hídricos deve ser descentralizada e contar com a participação do Poder Público, dos usuários e das comunidades.</a:t>
            </a:r>
          </a:p>
          <a:p>
            <a:pPr marR="36830" algn="just">
              <a:lnSpc>
                <a:spcPct val="150000"/>
              </a:lnSpc>
            </a:pPr>
            <a:endParaRPr lang="pt-BR" sz="2400" spc="300" dirty="0">
              <a:solidFill>
                <a:srgbClr val="047BC0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  <a:p>
            <a:pPr marL="0" marR="36830" indent="0" algn="just">
              <a:lnSpc>
                <a:spcPct val="150000"/>
              </a:lnSpc>
              <a:buNone/>
            </a:pPr>
            <a:r>
              <a:rPr lang="pt-BR" sz="2400" spc="300" dirty="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	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AD7B11A-60DE-02AD-159B-BEC7B74B10A8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dirty="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ALOCAÇÃO NEGOCIADA</a:t>
            </a:r>
          </a:p>
        </p:txBody>
      </p:sp>
    </p:spTree>
    <p:extLst>
      <p:ext uri="{BB962C8B-B14F-4D97-AF65-F5344CB8AC3E}">
        <p14:creationId xmlns:p14="http://schemas.microsoft.com/office/powerpoint/2010/main" val="545638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60B36C39-4B8F-E4A3-FB0A-704C956A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102" y="1331982"/>
            <a:ext cx="9953897" cy="5408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ADA85CBC-C3C8-74BC-2268-19B37AC0DE6B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ALOCAÇÃO NEGOCIADA – Rio </a:t>
            </a:r>
            <a:r>
              <a:rPr lang="pt-BR" sz="4000" err="1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Pipiripau</a:t>
            </a:r>
            <a:endParaRPr lang="pt-BR" sz="4000">
              <a:solidFill>
                <a:srgbClr val="047BC0"/>
              </a:solidFill>
              <a:latin typeface="ITFDevanagari-Book" panose="02000000000000000000" pitchFamily="2" charset="0"/>
              <a:cs typeface="ITFDevanagari-Book" panose="02000000000000000000" pitchFamily="2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3AC53A-E183-55FC-11DD-4CC94C01DC41}"/>
              </a:ext>
            </a:extLst>
          </p:cNvPr>
          <p:cNvSpPr txBox="1"/>
          <p:nvPr/>
        </p:nvSpPr>
        <p:spPr>
          <a:xfrm>
            <a:off x="0" y="2558925"/>
            <a:ext cx="22990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b="0" i="0" u="sng" strike="noStrike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/>
              </a:rPr>
              <a:t>Resolução Conjunta nº 30, de 22 de junho de 2020</a:t>
            </a:r>
            <a:r>
              <a:rPr lang="pt-BR" sz="1800" b="0" i="0" u="none" strike="noStrike">
                <a:solidFill>
                  <a:srgbClr val="337AB7"/>
                </a:solidFill>
                <a:effectLst/>
                <a:latin typeface="Arial" panose="020B0604020202020204" pitchFamily="34" charset="0"/>
              </a:rPr>
              <a:t> – Unidade Hidrográfica do Rio </a:t>
            </a:r>
            <a:r>
              <a:rPr lang="pt-BR" sz="1800" b="0" i="0" u="none" strike="noStrike" err="1">
                <a:solidFill>
                  <a:srgbClr val="337AB7"/>
                </a:solidFill>
                <a:effectLst/>
                <a:latin typeface="Arial" panose="020B0604020202020204" pitchFamily="34" charset="0"/>
              </a:rPr>
              <a:t>Pipiripau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3259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DA85CBC-C3C8-74BC-2268-19B37AC0DE6B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ALOCAÇÃO NEGOCIADA – Ribeirão Extrema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65B6F369-9F96-B26B-830C-66E2D2C67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549" y="1392110"/>
            <a:ext cx="7990069" cy="546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18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DA85CBC-C3C8-74BC-2268-19B37AC0DE6B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ALOCAÇÃO NEGOCIADA – Rio Jardim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120795A-864C-C631-7672-6A113AEF68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777C540-886F-846E-3F0E-9DBAEC7DE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1403278"/>
            <a:ext cx="5610225" cy="49482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5D61ECD-7088-AE88-622C-2446AF716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690" y="2362199"/>
            <a:ext cx="5443832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70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ADA85CBC-C3C8-74BC-2268-19B37AC0DE6B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ALOCAÇÃO NEGOCIADA – Rio Jardim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8120795A-864C-C631-7672-6A113AEF68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CB00600-A878-D65D-7F32-BBF8FFB16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2301"/>
          <a:stretch/>
        </p:blipFill>
        <p:spPr>
          <a:xfrm>
            <a:off x="353707" y="1838227"/>
            <a:ext cx="11721486" cy="471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893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1BCF8EB-092B-3DCB-E4BE-ECA0BE0C9E7C}"/>
              </a:ext>
            </a:extLst>
          </p:cNvPr>
          <p:cNvSpPr txBox="1"/>
          <p:nvPr/>
        </p:nvSpPr>
        <p:spPr>
          <a:xfrm>
            <a:off x="3639879" y="2347275"/>
            <a:ext cx="4912242" cy="1310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60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OBRIGADO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65CB5DE-F5FB-2974-7371-4F87298C4F0F}"/>
              </a:ext>
            </a:extLst>
          </p:cNvPr>
          <p:cNvSpPr txBox="1"/>
          <p:nvPr/>
        </p:nvSpPr>
        <p:spPr>
          <a:xfrm>
            <a:off x="3664057" y="3810000"/>
            <a:ext cx="4863896" cy="1883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312738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Saulo Gregory Luzzi</a:t>
            </a:r>
          </a:p>
          <a:p>
            <a:pPr indent="312738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Coordenador de Outorga</a:t>
            </a:r>
          </a:p>
          <a:p>
            <a:pPr indent="312738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  <a:hlinkClick r:id="rId2"/>
              </a:rPr>
              <a:t>Saulo.luzzi@adasa.df.gov.br</a:t>
            </a:r>
            <a:endParaRPr lang="pt-BR" sz="2000" spc="300" dirty="0">
              <a:solidFill>
                <a:srgbClr val="15306F"/>
              </a:solidFill>
              <a:latin typeface="Rockwell" panose="02060603020205020403" pitchFamily="18" charset="77"/>
              <a:cs typeface="Times New Roman" panose="02020603050405020304" pitchFamily="18" charset="0"/>
            </a:endParaRPr>
          </a:p>
          <a:p>
            <a:pPr indent="312738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sz="2000" spc="300" dirty="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3961-5030</a:t>
            </a:r>
          </a:p>
        </p:txBody>
      </p:sp>
    </p:spTree>
    <p:extLst>
      <p:ext uri="{BB962C8B-B14F-4D97-AF65-F5344CB8AC3E}">
        <p14:creationId xmlns:p14="http://schemas.microsoft.com/office/powerpoint/2010/main" val="4291899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D9C9B96-C22D-B745-8646-55FDAA9E0E15}"/>
              </a:ext>
            </a:extLst>
          </p:cNvPr>
          <p:cNvSpPr txBox="1">
            <a:spLocks/>
          </p:cNvSpPr>
          <p:nvPr/>
        </p:nvSpPr>
        <p:spPr>
          <a:xfrm>
            <a:off x="284813" y="1588957"/>
            <a:ext cx="11574000" cy="497549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Art. 6º São instrumentos da Política de Recursos Hídricos: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pt-BR" sz="2000" spc="300">
              <a:solidFill>
                <a:srgbClr val="15306F"/>
              </a:solidFill>
              <a:latin typeface="Rockwell" panose="02060603020205020403" pitchFamily="18" charset="77"/>
              <a:cs typeface="Times New Roman" panose="02020603050405020304" pitchFamily="18" charset="0"/>
            </a:endParaRP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2000" spc="300" err="1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</a:t>
            </a: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 – os Planos de Recursos Hídricos;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II – o enquadramento dos corpos de água em classes, segundo os usos preponderantes da água; 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pt-BR" sz="2400" spc="300">
                <a:solidFill>
                  <a:srgbClr val="067939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III – a outorga do direito de uso de recursos hídricos; 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IV – a cobrança pelo uso de recursos hídricos;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V – o Sistema de Informações sobre Recursos Hídricos; </a:t>
            </a:r>
          </a:p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VI – o Fundo de Recursos Hídricos do Distrito Federal. </a:t>
            </a:r>
            <a:endParaRPr lang="pt-BR" altLang="pt-BR" sz="2000" spc="300">
              <a:solidFill>
                <a:srgbClr val="15306F"/>
              </a:solidFill>
              <a:latin typeface="Rockwell" panose="02060603020205020403" pitchFamily="18" charset="77"/>
              <a:cs typeface="Times New Roman" panose="020206030504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6A3F95C6-5C3E-9A44-95F6-856474338B61}"/>
              </a:ext>
            </a:extLst>
          </p:cNvPr>
          <p:cNvSpPr txBox="1">
            <a:spLocks/>
          </p:cNvSpPr>
          <p:nvPr/>
        </p:nvSpPr>
        <p:spPr>
          <a:xfrm>
            <a:off x="1174024" y="110578"/>
            <a:ext cx="10867869" cy="10649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POLÍTICA DISTRITAL DE RECURSOS HÍDRICOS – LEI 2.725/2001</a:t>
            </a:r>
          </a:p>
        </p:txBody>
      </p:sp>
    </p:spTree>
    <p:extLst>
      <p:ext uri="{BB962C8B-B14F-4D97-AF65-F5344CB8AC3E}">
        <p14:creationId xmlns:p14="http://schemas.microsoft.com/office/powerpoint/2010/main" val="3460075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324D5BB-4121-BD4C-8FED-29F14024BDA5}"/>
              </a:ext>
            </a:extLst>
          </p:cNvPr>
          <p:cNvSpPr txBox="1">
            <a:spLocks/>
          </p:cNvSpPr>
          <p:nvPr/>
        </p:nvSpPr>
        <p:spPr>
          <a:xfrm>
            <a:off x="298210" y="1963657"/>
            <a:ext cx="11574000" cy="2547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pt-BR" spc="300">
                <a:solidFill>
                  <a:srgbClr val="15306F"/>
                </a:solidFill>
                <a:latin typeface="Rockwell" panose="02060603020205020403" pitchFamily="18" charset="77"/>
              </a:rPr>
              <a:t>Esse instrumento tem como objetivo </a:t>
            </a:r>
            <a:r>
              <a:rPr lang="pt-BR" spc="300">
                <a:solidFill>
                  <a:srgbClr val="067838"/>
                </a:solidFill>
                <a:latin typeface="Rockwell" panose="02060603020205020403" pitchFamily="18" charset="77"/>
              </a:rPr>
              <a:t>assegurar os usos múltiplos</a:t>
            </a:r>
            <a:r>
              <a:rPr lang="pt-BR" spc="300">
                <a:solidFill>
                  <a:srgbClr val="15306F"/>
                </a:solidFill>
                <a:latin typeface="Rockwell" panose="02060603020205020403" pitchFamily="18" charset="77"/>
              </a:rPr>
              <a:t>, através do </a:t>
            </a:r>
            <a:r>
              <a:rPr lang="pt-BR" spc="300">
                <a:solidFill>
                  <a:srgbClr val="067838"/>
                </a:solidFill>
                <a:latin typeface="Rockwell" panose="02060603020205020403" pitchFamily="18" charset="77"/>
              </a:rPr>
              <a:t>controle do uso quantitativo e qualitativo </a:t>
            </a:r>
            <a:r>
              <a:rPr lang="pt-BR" spc="300">
                <a:solidFill>
                  <a:srgbClr val="15306F"/>
                </a:solidFill>
                <a:latin typeface="Rockwell" panose="02060603020205020403" pitchFamily="18" charset="77"/>
              </a:rPr>
              <a:t>da água e do </a:t>
            </a:r>
            <a:r>
              <a:rPr lang="pt-BR" spc="300">
                <a:solidFill>
                  <a:srgbClr val="067838"/>
                </a:solidFill>
                <a:latin typeface="Rockwell" panose="02060603020205020403" pitchFamily="18" charset="77"/>
              </a:rPr>
              <a:t>efetivo exercício dos direitos de acesso a este recurso</a:t>
            </a:r>
            <a:r>
              <a:rPr lang="pt-BR" spc="300">
                <a:solidFill>
                  <a:srgbClr val="15306F"/>
                </a:solidFill>
                <a:latin typeface="Rockwell" panose="02060603020205020403" pitchFamily="18" charset="77"/>
              </a:rPr>
              <a:t>, disciplinando a sua utilização e compatibilizando demanda e disponibilidade hídrica. </a:t>
            </a:r>
          </a:p>
          <a:p>
            <a:pPr algn="just">
              <a:lnSpc>
                <a:spcPct val="150000"/>
              </a:lnSpc>
            </a:pPr>
            <a:endParaRPr lang="pt-BR">
              <a:latin typeface="Rockwell" panose="02060603020205020403" pitchFamily="18" charset="77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37D8848B-899C-F945-BA10-DD1322FFAACB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OBJETIVO DA OUTORGA</a:t>
            </a:r>
          </a:p>
        </p:txBody>
      </p:sp>
    </p:spTree>
    <p:extLst>
      <p:ext uri="{BB962C8B-B14F-4D97-AF65-F5344CB8AC3E}">
        <p14:creationId xmlns:p14="http://schemas.microsoft.com/office/powerpoint/2010/main" val="3032515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1AE8BF-A98A-C048-97A9-64ECC638D5D0}"/>
              </a:ext>
            </a:extLst>
          </p:cNvPr>
          <p:cNvSpPr txBox="1">
            <a:spLocks/>
          </p:cNvSpPr>
          <p:nvPr/>
        </p:nvSpPr>
        <p:spPr>
          <a:xfrm>
            <a:off x="314794" y="2551226"/>
            <a:ext cx="11574000" cy="211071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 outorga é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ato administrativo</a:t>
            </a:r>
            <a:r>
              <a:rPr lang="pt-PT" sz="24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mediante o qual o poder público faculta ao outorgado o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direito de uso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de recursos hídricos, por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prazo determinado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, nos </a:t>
            </a: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termos e nas condições expressas</a:t>
            </a:r>
            <a:r>
              <a:rPr lang="pt-PT" sz="20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 </a:t>
            </a:r>
            <a:r>
              <a:rPr lang="pt-PT" sz="2000" spc="300">
                <a:solidFill>
                  <a:srgbClr val="15306F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no respectivo ato.</a:t>
            </a:r>
            <a:endParaRPr lang="pt-BR" sz="2000" spc="300">
              <a:solidFill>
                <a:srgbClr val="15306F"/>
              </a:solidFill>
              <a:latin typeface="Rockwell" panose="02060603020205020403" pitchFamily="18" charset="77"/>
              <a:ea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FE53837-C7A6-664C-A034-2BC3CD434796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O QUE É O ATO DE OUTORGA?</a:t>
            </a:r>
          </a:p>
        </p:txBody>
      </p:sp>
    </p:spTree>
    <p:extLst>
      <p:ext uri="{BB962C8B-B14F-4D97-AF65-F5344CB8AC3E}">
        <p14:creationId xmlns:p14="http://schemas.microsoft.com/office/powerpoint/2010/main" val="948357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46;p26">
            <a:extLst>
              <a:ext uri="{FF2B5EF4-FFF2-40B4-BE49-F238E27FC236}">
                <a16:creationId xmlns:a16="http://schemas.microsoft.com/office/drawing/2014/main" id="{9AE8333F-2362-7B45-A6AE-AAD3044E1DB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3787"/>
          <a:stretch/>
        </p:blipFill>
        <p:spPr>
          <a:xfrm>
            <a:off x="129000" y="1893436"/>
            <a:ext cx="11934000" cy="46560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0F0F7EAA-CE47-9C43-948E-EC8294519956}"/>
              </a:ext>
            </a:extLst>
          </p:cNvPr>
          <p:cNvSpPr txBox="1">
            <a:spLocks/>
          </p:cNvSpPr>
          <p:nvPr/>
        </p:nvSpPr>
        <p:spPr>
          <a:xfrm>
            <a:off x="1004341" y="293551"/>
            <a:ext cx="10867869" cy="10649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RELAÇÃO ENTRE OS INSTRUMENTOS DA POLÍTICA DE RECURSOS HÍDRICOS</a:t>
            </a:r>
          </a:p>
        </p:txBody>
      </p:sp>
    </p:spTree>
    <p:extLst>
      <p:ext uri="{BB962C8B-B14F-4D97-AF65-F5344CB8AC3E}">
        <p14:creationId xmlns:p14="http://schemas.microsoft.com/office/powerpoint/2010/main" val="4112566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1EBAB8-0E74-7147-AE46-997B5E5C7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193" y="2764707"/>
            <a:ext cx="11574000" cy="1514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12738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Como observamos a </a:t>
            </a:r>
            <a:r>
              <a:rPr lang="pt-BR" sz="2400" spc="300">
                <a:solidFill>
                  <a:srgbClr val="067838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outorga não é um instrumento isolado</a:t>
            </a:r>
            <a:r>
              <a:rPr lang="pt-BR" sz="2000" spc="300">
                <a:solidFill>
                  <a:srgbClr val="15306F"/>
                </a:solidFill>
                <a:latin typeface="Rockwell" panose="02060603020205020403" pitchFamily="18" charset="77"/>
                <a:cs typeface="Times New Roman" panose="02020603050405020304" pitchFamily="18" charset="0"/>
              </a:rPr>
              <a:t>, uma vez que exerce papel essencial na efetivação dos acordos firmados por meio de outros instrumentos.</a:t>
            </a:r>
            <a:endParaRPr lang="pt-BR" altLang="pt-BR" sz="2000" spc="300">
              <a:solidFill>
                <a:srgbClr val="15306F"/>
              </a:solidFill>
              <a:latin typeface="Rockwell" panose="02060603020205020403" pitchFamily="18" charset="77"/>
              <a:cs typeface="Times New Roman" panose="02020603050405020304" pitchFamily="18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6D1C817-A34B-FC43-9AE0-0890C3ECCA68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IMPORTANTE</a:t>
            </a:r>
          </a:p>
        </p:txBody>
      </p:sp>
    </p:spTree>
    <p:extLst>
      <p:ext uri="{BB962C8B-B14F-4D97-AF65-F5344CB8AC3E}">
        <p14:creationId xmlns:p14="http://schemas.microsoft.com/office/powerpoint/2010/main" val="3670142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D52E67C-9EC7-5044-9058-B348E980C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10" y="1763086"/>
            <a:ext cx="11574000" cy="4422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pt-PT" sz="2400" spc="300">
                <a:solidFill>
                  <a:srgbClr val="067838"/>
                </a:solidFill>
                <a:latin typeface="Rockwell" panose="02060603020205020403" pitchFamily="18" charset="77"/>
                <a:ea typeface="Times New Roman" panose="02020603050405020304" pitchFamily="18" charset="0"/>
              </a:rPr>
              <a:t>A Lei nº 4.285, de 26 de dezembro de 2008.</a:t>
            </a:r>
          </a:p>
          <a:p>
            <a:pPr indent="0" algn="just">
              <a:lnSpc>
                <a:spcPct val="150000"/>
              </a:lnSpc>
              <a:spcBef>
                <a:spcPts val="600"/>
              </a:spcBef>
              <a:buNone/>
            </a:pPr>
            <a:endParaRPr lang="pt-BR" sz="2000" spc="300">
              <a:solidFill>
                <a:srgbClr val="15306F"/>
              </a:solidFill>
              <a:effectLst/>
              <a:latin typeface="Rockwell" panose="02060603020205020403" pitchFamily="18" charset="77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pt-BR" sz="2000" spc="300">
                <a:solidFill>
                  <a:srgbClr val="15306F"/>
                </a:solidFill>
                <a:effectLst/>
                <a:latin typeface="Rockwell" panose="02060603020205020403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Art. 8º Além das atribuições gerais estabelecidas nesta Lei, </a:t>
            </a:r>
            <a:r>
              <a:rPr lang="pt-BR" sz="2400" spc="300">
                <a:solidFill>
                  <a:srgbClr val="067838"/>
                </a:solidFill>
                <a:effectLst/>
                <a:latin typeface="Rockwell" panose="02060603020205020403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compete à Agência Reguladora de Águas, Energia e Saneamento Básico do Distrito Federal – ADAS</a:t>
            </a:r>
            <a:r>
              <a:rPr lang="pt-BR" sz="2000" spc="300">
                <a:solidFill>
                  <a:srgbClr val="067838"/>
                </a:solidFill>
                <a:effectLst/>
                <a:latin typeface="Rockwell" panose="02060603020205020403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pt-BR" sz="2000" spc="300">
                <a:solidFill>
                  <a:srgbClr val="15306F"/>
                </a:solidFill>
                <a:effectLst/>
                <a:latin typeface="Rockwell" panose="02060603020205020403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especificamente no que diz respeito a recursos hídricos de domínio do Distrito Federal:</a:t>
            </a:r>
          </a:p>
          <a:p>
            <a:pPr indent="0" algn="just">
              <a:lnSpc>
                <a:spcPct val="150000"/>
              </a:lnSpc>
              <a:spcBef>
                <a:spcPts val="600"/>
              </a:spcBef>
              <a:buNone/>
            </a:pPr>
            <a:r>
              <a:rPr lang="pt-BR" sz="2000" spc="300">
                <a:solidFill>
                  <a:srgbClr val="15306F"/>
                </a:solidFill>
                <a:effectLst/>
                <a:latin typeface="Rockwell" panose="02060603020205020403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II – </a:t>
            </a:r>
            <a:r>
              <a:rPr lang="pt-BR" sz="2400" spc="300">
                <a:solidFill>
                  <a:srgbClr val="067838"/>
                </a:solidFill>
                <a:effectLst/>
                <a:latin typeface="Rockwell" panose="02060603020205020403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outorgar</a:t>
            </a:r>
            <a:r>
              <a:rPr lang="pt-BR" sz="2000" spc="300">
                <a:solidFill>
                  <a:srgbClr val="15306F"/>
                </a:solidFill>
                <a:effectLst/>
                <a:latin typeface="Rockwell" panose="02060603020205020403" pitchFamily="18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o direito de uso de recursos hídricos, observado o disposto na legislação e nos planos distritais de recursos hídricos;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02C2CD2-649C-D049-B377-BD842C3398A8}"/>
              </a:ext>
            </a:extLst>
          </p:cNvPr>
          <p:cNvSpPr txBox="1">
            <a:spLocks/>
          </p:cNvSpPr>
          <p:nvPr/>
        </p:nvSpPr>
        <p:spPr>
          <a:xfrm>
            <a:off x="1004341" y="308541"/>
            <a:ext cx="10867869" cy="6508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>
                <a:solidFill>
                  <a:srgbClr val="047BC0"/>
                </a:solidFill>
                <a:latin typeface="ITFDevanagari-Book" panose="02000000000000000000" pitchFamily="2" charset="0"/>
                <a:cs typeface="ITFDevanagari-Book" panose="02000000000000000000" pitchFamily="2" charset="0"/>
              </a:rPr>
              <a:t>COMPETÊNCIA PARA OUTORGAR</a:t>
            </a:r>
          </a:p>
        </p:txBody>
      </p:sp>
    </p:spTree>
    <p:extLst>
      <p:ext uri="{BB962C8B-B14F-4D97-AF65-F5344CB8AC3E}">
        <p14:creationId xmlns:p14="http://schemas.microsoft.com/office/powerpoint/2010/main" val="909986234"/>
      </p:ext>
    </p:extLst>
  </p:cSld>
  <p:clrMapOvr>
    <a:masterClrMapping/>
  </p:clrMapOvr>
</p:sld>
</file>

<file path=ppt/theme/theme1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7670EB4EC51CF45A45A40B7C0D99B5F" ma:contentTypeVersion="11" ma:contentTypeDescription="Crie um novo documento." ma:contentTypeScope="" ma:versionID="4671b8bdd33ea877938984cafe343c4a">
  <xsd:schema xmlns:xsd="http://www.w3.org/2001/XMLSchema" xmlns:xs="http://www.w3.org/2001/XMLSchema" xmlns:p="http://schemas.microsoft.com/office/2006/metadata/properties" xmlns:ns3="7224dc84-58d8-4e08-b35d-daa0f486c1dc" xmlns:ns4="ef896f84-8d4f-42d0-a95e-74b7e533d998" targetNamespace="http://schemas.microsoft.com/office/2006/metadata/properties" ma:root="true" ma:fieldsID="91c7e4a96d86a395f016062071ba29af" ns3:_="" ns4:_="">
    <xsd:import namespace="7224dc84-58d8-4e08-b35d-daa0f486c1dc"/>
    <xsd:import namespace="ef896f84-8d4f-42d0-a95e-74b7e533d99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24dc84-58d8-4e08-b35d-daa0f486c1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6f84-8d4f-42d0-a95e-74b7e533d99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B2FFC45-3E05-4EF1-B4F6-59CC8819DD73}">
  <ds:schemaRefs>
    <ds:schemaRef ds:uri="ef896f84-8d4f-42d0-a95e-74b7e533d998"/>
    <ds:schemaRef ds:uri="http://schemas.microsoft.com/office/2006/documentManagement/typ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7224dc84-58d8-4e08-b35d-daa0f486c1d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0D150C-B5C1-4868-A8B2-E8C1467550E6}">
  <ds:schemaRefs>
    <ds:schemaRef ds:uri="7224dc84-58d8-4e08-b35d-daa0f486c1dc"/>
    <ds:schemaRef ds:uri="ef896f84-8d4f-42d0-a95e-74b7e533d9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4360748-5CBB-4D07-A712-BE72F0284BB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1721</Words>
  <Application>Microsoft Office PowerPoint</Application>
  <PresentationFormat>Widescreen</PresentationFormat>
  <Paragraphs>145</Paragraphs>
  <Slides>38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ITF Devanagari</vt:lpstr>
      <vt:lpstr>ITFDevanagari-Book</vt:lpstr>
      <vt:lpstr>Rockwell</vt:lpstr>
      <vt:lpstr>Times New Roman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Microsoft Office User</dc:creator>
  <cp:lastModifiedBy>Saulo Gregory Luzzi</cp:lastModifiedBy>
  <cp:revision>2</cp:revision>
  <dcterms:created xsi:type="dcterms:W3CDTF">2020-08-25T14:53:13Z</dcterms:created>
  <dcterms:modified xsi:type="dcterms:W3CDTF">2023-10-03T16:22:24Z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0x01010077670EB4EC51CF45A45A40B7C0D99B5F</vt:lpwstr>
  </property>
</Properties>
</file>